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477" r:id="rId2"/>
    <p:sldId id="713" r:id="rId3"/>
    <p:sldId id="717" r:id="rId4"/>
    <p:sldId id="719" r:id="rId5"/>
    <p:sldId id="720" r:id="rId6"/>
    <p:sldId id="722" r:id="rId7"/>
    <p:sldId id="723" r:id="rId8"/>
    <p:sldId id="724" r:id="rId9"/>
    <p:sldId id="725" r:id="rId10"/>
    <p:sldId id="726" r:id="rId11"/>
    <p:sldId id="727" r:id="rId12"/>
    <p:sldId id="721" r:id="rId13"/>
    <p:sldId id="728" r:id="rId14"/>
    <p:sldId id="546" r:id="rId15"/>
    <p:sldId id="674" r:id="rId16"/>
    <p:sldId id="684" r:id="rId17"/>
    <p:sldId id="302" r:id="rId18"/>
    <p:sldId id="600" r:id="rId19"/>
    <p:sldId id="658" r:id="rId20"/>
    <p:sldId id="680" r:id="rId21"/>
    <p:sldId id="682" r:id="rId22"/>
    <p:sldId id="735" r:id="rId23"/>
    <p:sldId id="731" r:id="rId24"/>
    <p:sldId id="732" r:id="rId25"/>
    <p:sldId id="733" r:id="rId26"/>
    <p:sldId id="729" r:id="rId27"/>
    <p:sldId id="279" r:id="rId28"/>
    <p:sldId id="530" r:id="rId29"/>
    <p:sldId id="444" r:id="rId30"/>
    <p:sldId id="469" r:id="rId31"/>
    <p:sldId id="538" r:id="rId32"/>
    <p:sldId id="734" r:id="rId33"/>
    <p:sldId id="5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0927" autoAdjust="0"/>
  </p:normalViewPr>
  <p:slideViewPr>
    <p:cSldViewPr snapToGrid="0" showGuides="1">
      <p:cViewPr varScale="1">
        <p:scale>
          <a:sx n="134" d="100"/>
          <a:sy n="134" d="100"/>
        </p:scale>
        <p:origin x="168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9648851/#pgen.1010460.ref05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cbi.nlm.nih.gov/pmc/articles/PMC9648851/#pgen.1010460.ref060" TargetMode="External"/><Relationship Id="rId5" Type="http://schemas.openxmlformats.org/officeDocument/2006/relationships/hyperlink" Target="https://www.ncbi.nlm.nih.gov/pmc/articles/PMC9648851/figure/pgen.1010460.g003/" TargetMode="External"/><Relationship Id="rId4" Type="http://schemas.openxmlformats.org/officeDocument/2006/relationships/hyperlink" Target="https://www.ncbi.nlm.nih.gov/pmc/articles/PMC9648851/#pgen.1010460.ref05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Should be </a:t>
            </a:r>
            <a:r>
              <a:rPr lang="en-US" b="0" i="0" u="none" strike="noStrike" dirty="0">
                <a:solidFill>
                  <a:srgbClr val="000000"/>
                </a:solidFill>
                <a:effectLst/>
                <a:latin typeface="Aptos" panose="020B0004020202020204" pitchFamily="34" charset="0"/>
              </a:rPr>
              <a:t>30 min, keep timer on to track as I go</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08906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2492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Wanted to stay in Seattle, enjoyed data analysis and NOT experiments</a:t>
            </a:r>
          </a:p>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Computational investigation of RNA and TCR differences between patients who do and do not develop immune-related adverse events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irAEs</a:t>
            </a:r>
            <a:r>
              <a:rPr lang="en-US" sz="1800" dirty="0">
                <a:effectLst/>
                <a:latin typeface="Times New Roman" panose="02020603050405020304" pitchFamily="18" charset="0"/>
                <a:ea typeface="Calibri" panose="020F0502020204030204" pitchFamily="34" charset="0"/>
                <a:cs typeface="Calibri" panose="020F0502020204030204" pitchFamily="34" charset="0"/>
              </a:rPr>
              <a:t>) from cancer immunotherapy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97347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Autoimmunity still results likely because affinity between antigens and TCRs are low, so T cells don’t become overly exhausted (i.e. higher affinity TCR-neoantigens more strongly stimulate T cells and exhausts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cs typeface="Arial" panose="020B0604020202020204" pitchFamily="34" charset="0"/>
              </a:rPr>
              <a:t>With weakly stimulated but chronic antigens, T cells don’t exhaust (i.e. autoimmunity)</a:t>
            </a:r>
          </a:p>
          <a:p>
            <a:endParaRPr lang="en-US" b="0" dirty="0"/>
          </a:p>
          <a:p>
            <a:r>
              <a:rPr lang="en-US" b="0" dirty="0"/>
              <a:t>So in case of autoimmunity Tex is great, in case of cancer it associates with worse response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6EDF3"/>
                </a:solidFill>
                <a:effectLst/>
                <a:latin typeface="ui-monospace"/>
              </a:rPr>
              <a:t>3 signal model for exhaustion: persistent antigen exposure, negative costimulatory signals, chronic inflammation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Evolutionary reason for </a:t>
            </a:r>
            <a:r>
              <a:rPr lang="en-US" b="0" i="0" u="none" strike="noStrike" dirty="0" err="1">
                <a:solidFill>
                  <a:srgbClr val="212121"/>
                </a:solidFill>
                <a:effectLst/>
                <a:latin typeface="Cambria" panose="02040503050406030204" pitchFamily="18" charset="0"/>
              </a:rPr>
              <a:t>Tex</a:t>
            </a:r>
            <a:r>
              <a:rPr lang="en-US" b="0" i="0" u="none" strike="noStrike" dirty="0">
                <a:solidFill>
                  <a:srgbClr val="212121"/>
                </a:solidFill>
                <a:effectLst/>
                <a:latin typeface="Cambria" panose="02040503050406030204" pitchFamily="18" charset="0"/>
              </a:rPr>
              <a:t> could be to minimize self-tissue damage with still controlling antigen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More and more exhaustion leads to terminal exhaustion &amp; apoptosis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54392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TIGIT</a:t>
            </a:r>
            <a:r>
              <a:rPr lang="en-US" baseline="30000" dirty="0"/>
              <a:t>+</a:t>
            </a:r>
            <a:r>
              <a:rPr lang="en-US" dirty="0"/>
              <a:t>KLRG1</a:t>
            </a:r>
            <a:r>
              <a:rPr lang="en-US" baseline="30000" dirty="0"/>
              <a:t>+</a:t>
            </a:r>
            <a:r>
              <a:rPr lang="en-US" dirty="0"/>
              <a:t> Tex cells here are only partially exhausted (addition of TIGIT ligand further downregulates their activity), and there are more exhaustion markers possibly not + here in T+K+</a:t>
            </a: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r>
              <a:rPr lang="en-US" b="0" i="0" u="none" strike="noStrike" dirty="0">
                <a:solidFill>
                  <a:srgbClr val="212121"/>
                </a:solidFill>
                <a:effectLst/>
                <a:latin typeface="Cambria" panose="02040503050406030204" pitchFamily="18" charset="0"/>
              </a:rPr>
              <a:t>Teplizumab: first FDA approved therapeutic for T1D therapy!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 are heterogeneous, with some TEX associating with better or worse outcome in cancer/chronic infection! So not always positive correlation b/w Tex and intensity of autoimmunity, namely DP CD127+ goes against general DP trend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CD127+ presumably bad because they’re less Tex, CD127 blockade helps T1D outcome by depleting/deactivating 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12121"/>
                </a:solidFill>
                <a:effectLst/>
                <a:highlight>
                  <a:srgbClr val="FFFFFF"/>
                </a:highlight>
                <a:latin typeface="Cambria" panose="02040503050406030204" pitchFamily="18" charset="0"/>
              </a:rPr>
              <a:t>Mice: IL-7–deprived diabetogenic T</a:t>
            </a:r>
            <a:r>
              <a:rPr lang="en-US" b="0" i="0" u="none" strike="noStrike" baseline="-25000" dirty="0">
                <a:solidFill>
                  <a:srgbClr val="212121"/>
                </a:solidFill>
                <a:effectLst/>
                <a:latin typeface="Cambria" panose="02040503050406030204" pitchFamily="18" charset="0"/>
              </a:rPr>
              <a:t>E/M</a:t>
            </a:r>
            <a:r>
              <a:rPr lang="en-US" b="0" i="0" u="none" strike="noStrike" dirty="0">
                <a:solidFill>
                  <a:srgbClr val="212121"/>
                </a:solidFill>
                <a:effectLst/>
                <a:highlight>
                  <a:srgbClr val="FFFFFF"/>
                </a:highlight>
                <a:latin typeface="Cambria" panose="02040503050406030204" pitchFamily="18" charset="0"/>
              </a:rPr>
              <a:t> cells showed increased expression of the inhibitory receptor Programmed Death 1 (PD-1) and reduced IFN-</a:t>
            </a:r>
            <a:r>
              <a:rPr lang="el-GR" b="0" i="0" u="none" strike="noStrike" dirty="0">
                <a:solidFill>
                  <a:srgbClr val="212121"/>
                </a:solidFill>
                <a:effectLst/>
                <a:highlight>
                  <a:srgbClr val="FFFFFF"/>
                </a:highlight>
                <a:latin typeface="Cambria" panose="02040503050406030204" pitchFamily="18" charset="0"/>
              </a:rPr>
              <a:t>γ </a:t>
            </a:r>
            <a:r>
              <a:rPr lang="en-US" b="0" i="0" u="none" strike="noStrike" dirty="0">
                <a:solidFill>
                  <a:srgbClr val="212121"/>
                </a:solidFill>
                <a:effectLst/>
                <a:highlight>
                  <a:srgbClr val="FFFFFF"/>
                </a:highlight>
                <a:latin typeface="Cambria" panose="02040503050406030204" pitchFamily="18" charset="0"/>
              </a:rPr>
              <a:t>production. Conversely, IL-7 suppressed PD-1 expression on activated T cells in vitro. </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55744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Cambria" panose="02040503050406030204" pitchFamily="18" charset="0"/>
              </a:rPr>
              <a:t>CD8</a:t>
            </a:r>
            <a:r>
              <a:rPr lang="en-US" b="1" i="0" u="none" strike="noStrike" baseline="30000" dirty="0">
                <a:solidFill>
                  <a:srgbClr val="333333"/>
                </a:solidFill>
                <a:effectLst/>
                <a:latin typeface="Cambria" panose="02040503050406030204" pitchFamily="18" charset="0"/>
              </a:rPr>
              <a:t>+</a:t>
            </a:r>
            <a:r>
              <a:rPr lang="en-US" b="1" i="0" u="none" strike="noStrike" dirty="0">
                <a:solidFill>
                  <a:srgbClr val="333333"/>
                </a:solidFill>
                <a:effectLst/>
                <a:latin typeface="Cambria" panose="02040503050406030204" pitchFamily="18" charset="0"/>
              </a:rPr>
              <a:t> T cell exhaustion is associated with extensive changes in accessible chromatin, so let’s do </a:t>
            </a:r>
            <a:r>
              <a:rPr lang="en-US" b="1" i="0" u="none" strike="noStrike" dirty="0" err="1">
                <a:solidFill>
                  <a:srgbClr val="333333"/>
                </a:solidFill>
                <a:effectLst/>
                <a:latin typeface="Cambria" panose="02040503050406030204" pitchFamily="18" charset="0"/>
              </a:rPr>
              <a:t>ATACseq</a:t>
            </a:r>
            <a:r>
              <a:rPr lang="en-US" b="1" i="0" u="none" strike="noStrike" dirty="0">
                <a:solidFill>
                  <a:srgbClr val="333333"/>
                </a:solidFill>
                <a:effectLst/>
                <a:latin typeface="Cambria" panose="02040503050406030204" pitchFamily="18" charset="0"/>
              </a:rPr>
              <a:t> here, also c</a:t>
            </a:r>
            <a:r>
              <a:rPr lang="en-US" b="1" dirty="0"/>
              <a:t>ellular differentiation and lineage commitment are often mediated by epigenetic mechanisms, </a:t>
            </a:r>
            <a:r>
              <a:rPr lang="en-US" b="1" dirty="0" err="1"/>
              <a:t>ie</a:t>
            </a:r>
            <a:r>
              <a:rPr lang="en-US" b="1" dirty="0"/>
              <a:t> motivation for doing </a:t>
            </a:r>
            <a:r>
              <a:rPr lang="en-US" b="1" dirty="0" err="1"/>
              <a:t>ATACseq</a:t>
            </a:r>
            <a:r>
              <a:rPr lang="en-US" b="1" dirty="0"/>
              <a: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Separate lineages is an oversimplification, likely overlapping populations (this is what we mean by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PD1 and CD57 Tex are both hypo-proliferative and express IR in T1DAL study (alefacept), </a:t>
            </a:r>
            <a:r>
              <a:rPr lang="en-US" sz="1200" dirty="0">
                <a:effectLst/>
                <a:latin typeface="Times New Roman" panose="02020603050405020304" pitchFamily="18" charset="0"/>
                <a:ea typeface="Times New Roman" panose="02020603050405020304" pitchFamily="18" charset="0"/>
              </a:rPr>
              <a:t>TCR junction sequence identity between CD57+ and PD-1+ Tex, suggesting shared clonal relationships (fluid, bidirectional) in Erin’s analyses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PD1+ and CD57+ Tex subsets share phenotypic (</a:t>
            </a:r>
            <a:r>
              <a:rPr lang="en-US" sz="1200" dirty="0" err="1"/>
              <a:t>hypoproliferation</a:t>
            </a:r>
            <a:r>
              <a:rPr lang="en-US" sz="1200" dirty="0"/>
              <a:t>, IR expression) and epigenetic signatures of Tex, with CD57 Tex having more open chromatin in lytic and KIR regulatory genes  (Witkop, </a:t>
            </a:r>
            <a:r>
              <a:rPr lang="en-US" sz="1200" i="1" dirty="0" err="1"/>
              <a:t>Commun</a:t>
            </a:r>
            <a:r>
              <a:rPr lang="en-US" sz="1200" i="1" dirty="0"/>
              <a:t> Biol </a:t>
            </a:r>
            <a:r>
              <a:rPr lang="en-US" sz="1200" dirty="0"/>
              <a:t>in revision)</a:t>
            </a:r>
          </a:p>
          <a:p>
            <a:pPr algn="l">
              <a:buFont typeface="Arial" panose="020B0604020202020204" pitchFamily="34" charset="0"/>
              <a:buChar char="•"/>
            </a:pPr>
            <a:endParaRPr lang="en-US" sz="1200" b="0" i="0" u="none" strike="noStrike" dirty="0">
              <a:effectLst/>
              <a:latin typeface="-apple-system"/>
            </a:endParaRPr>
          </a:p>
          <a:p>
            <a:pPr algn="l">
              <a:buFont typeface="Arial" panose="020B0604020202020204" pitchFamily="34" charset="0"/>
              <a:buChar char="•"/>
            </a:pPr>
            <a:r>
              <a:rPr lang="en-US" sz="1200" b="0" i="0" u="none" strike="noStrike" dirty="0">
                <a:effectLst/>
                <a:latin typeface="-apple-system"/>
              </a:rPr>
              <a:t>CD57</a:t>
            </a:r>
            <a:r>
              <a:rPr lang="en-US" sz="1200" b="0" i="0" u="none" strike="noStrike" baseline="30000" dirty="0">
                <a:effectLst/>
                <a:latin typeface="-apple-system"/>
              </a:rPr>
              <a:t>+</a:t>
            </a:r>
            <a:r>
              <a:rPr lang="en-US" sz="1200" b="0" i="0" u="none" strike="noStrike" dirty="0">
                <a:effectLst/>
                <a:latin typeface="-apple-system"/>
              </a:rPr>
              <a:t> (also high for NK associated genes), </a:t>
            </a:r>
            <a:r>
              <a:rPr lang="en-US" sz="1200" b="0" i="0" u="none" strike="noStrike" dirty="0">
                <a:effectLst/>
                <a:latin typeface="Cambria" panose="02040503050406030204" pitchFamily="18" charset="0"/>
              </a:rPr>
              <a:t>marker of cytotoxic function</a:t>
            </a:r>
          </a:p>
          <a:p>
            <a:pPr algn="l">
              <a:buFont typeface="Arial" panose="020B0604020202020204" pitchFamily="34" charset="0"/>
              <a:buChar char="•"/>
            </a:pPr>
            <a:r>
              <a:rPr lang="en-US" sz="1200" b="0" i="0" u="none" strike="noStrike" dirty="0">
                <a:effectLst/>
                <a:latin typeface="Cambria" panose="02040503050406030204" pitchFamily="18" charset="0"/>
              </a:rPr>
              <a:t>PD1 is an IR/activation marker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#2: i.e. are some more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Motivation for point 3:</a:t>
            </a:r>
          </a:p>
          <a:p>
            <a:pPr marL="800100" lvl="1" indent="-342900">
              <a:buFont typeface="+mj-lt"/>
              <a:buAutoNum type="alphaLcParenR"/>
            </a:pPr>
            <a:r>
              <a:rPr lang="en-US" dirty="0"/>
              <a:t>PD-1+ associated with better outcome?</a:t>
            </a:r>
          </a:p>
          <a:p>
            <a:pPr marL="800100" lvl="1" indent="-342900">
              <a:buFont typeface="+mj-lt"/>
              <a:buAutoNum type="alphaLcParenR"/>
            </a:pPr>
            <a:r>
              <a:rPr lang="en-US" dirty="0"/>
              <a:t>CD127+ associated with worse outcome</a:t>
            </a:r>
          </a:p>
          <a:p>
            <a:endParaRPr lang="en-US" dirty="0"/>
          </a:p>
          <a:p>
            <a:r>
              <a:rPr lang="en-US" b="0" dirty="0">
                <a:solidFill>
                  <a:srgbClr val="CCCCCC"/>
                </a:solidFill>
                <a:effectLst/>
                <a:latin typeface="Menlo" panose="020B0609030804020204" pitchFamily="49" charset="0"/>
              </a:rPr>
              <a:t>T1DAL: </a:t>
            </a:r>
            <a:r>
              <a:rPr lang="en-US" b="0" i="0" u="none" strike="noStrike" dirty="0">
                <a:solidFill>
                  <a:srgbClr val="E6EDF3"/>
                </a:solidFill>
                <a:effectLst/>
                <a:latin typeface="ui-monospace"/>
              </a:rPr>
              <a:t>alefacept (LFA3-Ig fusion, binds CD2, disrupts CD58-mediated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of T cells, selectively depletes memory/effector T cells) </a:t>
            </a:r>
          </a:p>
          <a:p>
            <a:r>
              <a:rPr lang="en-US" b="0" i="0" u="none" strike="noStrike" dirty="0">
                <a:solidFill>
                  <a:srgbClr val="E6EDF3"/>
                </a:solidFill>
                <a:effectLst/>
                <a:latin typeface="ui-monospace"/>
              </a:rPr>
              <a:t>CD2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can prevent exhaustion, alefacept (anti-CD2) can help treat T1D i.e. by </a:t>
            </a:r>
            <a:r>
              <a:rPr lang="en-US" b="1" i="0" u="none" strike="noStrike" dirty="0">
                <a:solidFill>
                  <a:srgbClr val="E6EDF3"/>
                </a:solidFill>
                <a:effectLst/>
                <a:latin typeface="ui-monospace"/>
              </a:rPr>
              <a:t>allowing exhaustion</a:t>
            </a:r>
            <a:r>
              <a:rPr lang="en-US" b="0" i="0" u="none" strike="noStrike" dirty="0">
                <a:solidFill>
                  <a:srgbClr val="E6EDF3"/>
                </a:solidFill>
                <a:effectLst/>
                <a:latin typeface="ui-monospace"/>
              </a:rPr>
              <a:t> presumably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Epigenetic analysis of PD-1</a:t>
            </a:r>
            <a:r>
              <a:rPr lang="en-US" sz="1200" baseline="30000" dirty="0"/>
              <a:t>+</a:t>
            </a:r>
            <a:r>
              <a:rPr lang="en-US" sz="1200" dirty="0"/>
              <a:t> </a:t>
            </a:r>
            <a:r>
              <a:rPr lang="en-US" sz="1200" dirty="0" err="1"/>
              <a:t>Tex</a:t>
            </a:r>
            <a:r>
              <a:rPr lang="en-US" sz="1200" dirty="0"/>
              <a:t> subset may inform clinical trial design with PD-1 agonism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Blocking IL7R seems to protect against T1D, so CD127+ is associated with worse T1D prognosis</a:t>
            </a:r>
          </a:p>
          <a:p>
            <a:endParaRPr lang="en-US" dirty="0"/>
          </a:p>
          <a:p>
            <a:r>
              <a:rPr lang="en-US" dirty="0" err="1"/>
              <a:t>Biorender</a:t>
            </a:r>
            <a:r>
              <a:rPr lang="en-US" dirty="0"/>
              <a:t> is simplification of overlapping cell pops</a:t>
            </a:r>
          </a:p>
          <a:p>
            <a:endParaRPr lang="en-US" dirty="0"/>
          </a:p>
          <a:p>
            <a:r>
              <a:rPr lang="en-US" dirty="0"/>
              <a:t>TIGIT: IR, a negative signal increased following T cell activation, associated with exhaustion, CD155 is ligand</a:t>
            </a:r>
          </a:p>
          <a:p>
            <a:r>
              <a:rPr lang="en-US" dirty="0"/>
              <a:t>KLRG1: inhibitory, also cytotoxic marker</a:t>
            </a:r>
          </a:p>
          <a:p>
            <a:r>
              <a:rPr lang="en-US" dirty="0"/>
              <a:t>PD-1: IR, a negative signal increased following T cell activation</a:t>
            </a:r>
          </a:p>
          <a:p>
            <a:r>
              <a:rPr lang="en-US" dirty="0"/>
              <a:t>CD57: cytotoxicity</a:t>
            </a:r>
          </a:p>
          <a:p>
            <a:r>
              <a:rPr lang="en-US" dirty="0"/>
              <a:t>CD127: inflammatory marker</a:t>
            </a:r>
          </a:p>
        </p:txBody>
      </p:sp>
      <p:sp>
        <p:nvSpPr>
          <p:cNvPr id="4" name="Slide Number Placeholder 3"/>
          <p:cNvSpPr>
            <a:spLocks noGrp="1"/>
          </p:cNvSpPr>
          <p:nvPr>
            <p:ph type="sldNum" sz="quarter" idx="5"/>
          </p:nvPr>
        </p:nvSpPr>
        <p:spPr/>
        <p:txBody>
          <a:bodyPr/>
          <a:lstStyle/>
          <a:p>
            <a:fld id="{A03C4731-0982-4A8F-90C9-EF2FE2FC46E3}" type="slidenum">
              <a:rPr lang="en-US" smtClean="0"/>
              <a:t>15</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03C4731-0982-4A8F-90C9-EF2FE2FC46E3}" type="slidenum">
              <a:rPr lang="en-US" smtClean="0"/>
              <a:t>16</a:t>
            </a:fld>
            <a:endParaRPr lang="en-US"/>
          </a:p>
        </p:txBody>
      </p:sp>
    </p:spTree>
    <p:extLst>
      <p:ext uri="{BB962C8B-B14F-4D97-AF65-F5344CB8AC3E}">
        <p14:creationId xmlns:p14="http://schemas.microsoft.com/office/powerpoint/2010/main" val="398963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Randomization refers to start of treatment</a:t>
            </a:r>
          </a:p>
          <a:p>
            <a:endParaRPr lang="en-US" dirty="0"/>
          </a:p>
          <a:p>
            <a:r>
              <a:rPr lang="en-US" dirty="0" err="1"/>
              <a:t>ATACseq</a:t>
            </a:r>
            <a:r>
              <a:rPr lang="en-US" dirty="0"/>
              <a:t>: transposable (Tn5)-mediated insertion of seq adaptors preferentially in accessible chromatin</a:t>
            </a:r>
          </a:p>
          <a:p>
            <a:endParaRPr lang="en-US" dirty="0"/>
          </a:p>
          <a:p>
            <a:r>
              <a:rPr lang="en-US" dirty="0"/>
              <a:t>Presumably chose low DP of NR and high DP of R to hopefully increase signal?</a:t>
            </a:r>
          </a:p>
          <a:p>
            <a:endParaRPr lang="en-US" dirty="0"/>
          </a:p>
          <a:p>
            <a:r>
              <a:rPr lang="en-US" dirty="0"/>
              <a:t>Samples also went to </a:t>
            </a:r>
            <a:r>
              <a:rPr lang="en-US" dirty="0" err="1"/>
              <a:t>CyTOF</a:t>
            </a:r>
            <a:endParaRPr lang="en-US" dirty="0"/>
          </a:p>
          <a:p>
            <a:endParaRPr lang="en-US" dirty="0"/>
          </a:p>
          <a:p>
            <a:r>
              <a:rPr lang="en-US" dirty="0"/>
              <a:t>10 samples from anti-CD3 (</a:t>
            </a:r>
            <a:r>
              <a:rPr lang="en-US" dirty="0" err="1"/>
              <a:t>AbATE</a:t>
            </a:r>
            <a:r>
              <a:rPr lang="en-US" dirty="0"/>
              <a:t>) treated T1D, peak of response</a:t>
            </a:r>
          </a:p>
          <a:p>
            <a:r>
              <a:rPr lang="en-US" dirty="0"/>
              <a:t>Presumed PBMCs</a:t>
            </a:r>
          </a:p>
          <a:p>
            <a:endParaRPr lang="en-US" dirty="0"/>
          </a:p>
          <a:p>
            <a:r>
              <a:rPr lang="en-US" dirty="0"/>
              <a:t>Estimated cell yields (30K sorted cells for bulk ATAC)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 = &lt;40% decline in C-peptide AUC in two years, C-peptide </a:t>
            </a:r>
            <a:r>
              <a:rPr lang="en-US" dirty="0" err="1"/>
              <a:t>biomarks</a:t>
            </a:r>
            <a:r>
              <a:rPr lang="en-US" dirty="0"/>
              <a:t> beta cell function (C peptide released in equal amounts to insulin when proinsulin cleaved), AUC just because measuring total C-peptide released over time (multiple measurements), so basically R have less decline in insulin levels i.e. beta cells still secreting insulin (functioning)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KLRG1: </a:t>
            </a:r>
            <a:r>
              <a:rPr lang="en-US" b="0" i="0" u="none" strike="noStrike" dirty="0">
                <a:solidFill>
                  <a:srgbClr val="E2EEFF"/>
                </a:solidFill>
                <a:effectLst/>
                <a:latin typeface="Google Sans"/>
              </a:rPr>
              <a:t>co-inhibitory receptor belonging to inhibitory killer cell lectin-like receptors on NK cells and antigen-experienced human T cells,</a:t>
            </a:r>
            <a:r>
              <a:rPr lang="en-US" b="0" i="0" u="none" strike="noStrike" dirty="0">
                <a:solidFill>
                  <a:srgbClr val="E8E8E8"/>
                </a:solidFill>
                <a:effectLst/>
                <a:highlight>
                  <a:srgbClr val="1F1F1F"/>
                </a:highlight>
                <a:latin typeface="Google Sans"/>
              </a:rPr>
              <a:t> thought to be a senescent marker for human T cells with poor proliferation and impaired clonal expansion after stimulation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CD127 = IL7R</a:t>
            </a:r>
          </a:p>
        </p:txBody>
      </p:sp>
      <p:sp>
        <p:nvSpPr>
          <p:cNvPr id="4" name="Slide Number Placeholder 3"/>
          <p:cNvSpPr>
            <a:spLocks noGrp="1"/>
          </p:cNvSpPr>
          <p:nvPr>
            <p:ph type="sldNum" sz="quarter" idx="5"/>
          </p:nvPr>
        </p:nvSpPr>
        <p:spPr/>
        <p:txBody>
          <a:bodyPr/>
          <a:lstStyle/>
          <a:p>
            <a:fld id="{A03C4731-0982-4A8F-90C9-EF2FE2FC46E3}" type="slidenum">
              <a:rPr lang="en-US" smtClean="0"/>
              <a:t>17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32989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sz="1200" dirty="0"/>
              <a:t>Dimensional reduction techniques can help us visually compare different conditions’ based on how accessible their genomes are in different places</a:t>
            </a:r>
          </a:p>
          <a:p>
            <a:r>
              <a:rPr lang="en-US" sz="1200" dirty="0"/>
              <a:t>PCs are linear combinations of peak scores, %s show % of variance in data captured</a:t>
            </a:r>
          </a:p>
          <a:p>
            <a:r>
              <a:rPr lang="en-US" sz="1200" dirty="0"/>
              <a:t>Dimensional reduction techniques can take a huge DNA peaks by condition table and condense it into way fewer dimensions that we can visualize (i.e. take 10,000 peaks by 20 conditions combos and condense to show combinations of peaks capturing most variation in data)</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0383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Elementary school teacher told my parents I was good at math </a:t>
            </a:r>
            <a:r>
              <a:rPr lang="en-US" dirty="0">
                <a:sym typeface="Wingdings" pitchFamily="2" charset="2"/>
              </a:rPr>
              <a:t> Mom supplemented my education with algebra teaching at home  went to DaVinci/IMSA</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51549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Erin’s P452 T1DAL analyses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Erin’s PD-1 up vs. DN: GZMB, GZMH, LAG3, TBX21, NKG7, CD244, KLRF1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Cytotoxicity up even though “exhausted” because DP is only partially exhausted? And DN can have other exhaustion markers I suppose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31296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MT DNA is very accessible to Tn5 transposase</a:t>
            </a:r>
          </a:p>
          <a:p>
            <a:r>
              <a:rPr lang="en-US" dirty="0"/>
              <a:t>DNA mutation rate much higher in MT DNA than nuclear DNA</a:t>
            </a:r>
          </a:p>
          <a:p>
            <a:r>
              <a:rPr lang="en-US" dirty="0"/>
              <a:t>MT mutations are passed down to daughter cells, can help track cell lineages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357117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(necessary input for </a:t>
            </a:r>
            <a:r>
              <a:rPr lang="en-US" sz="2800" dirty="0" err="1"/>
              <a:t>Varscan</a:t>
            </a:r>
            <a:r>
              <a:rPr lang="en-US" sz="2800" dirty="0"/>
              <a:t>)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UcPeriod"/>
            </a:pPr>
            <a:r>
              <a:rPr lang="en-US" dirty="0"/>
              <a:t>Parses pileup input 1 base at a time, computing number of bases supporting each observed allele</a:t>
            </a:r>
          </a:p>
          <a:p>
            <a:pPr marL="914400" lvl="1" indent="-457200">
              <a:buFont typeface="+mj-lt"/>
              <a:buAutoNum type="alphaUcPeriod"/>
            </a:pPr>
            <a:r>
              <a:rPr lang="en-US" dirty="0"/>
              <a:t>Only bases meeting minimum base quality (default: 20) from reads meeting minimum mapping quality (default: 1) are considered</a:t>
            </a:r>
          </a:p>
          <a:p>
            <a:pPr marL="914400" lvl="1" indent="-457200">
              <a:buFont typeface="+mj-lt"/>
              <a:buAutoNum type="alphaUcPeriod"/>
            </a:pPr>
            <a:r>
              <a:rPr lang="en-US" dirty="0"/>
              <a:t>Coverage (number of qualifying bases) is calculated</a:t>
            </a:r>
          </a:p>
          <a:p>
            <a:pPr marL="914400" lvl="1" indent="-457200">
              <a:buFont typeface="+mj-lt"/>
              <a:buAutoNum type="alphaUcPeriod"/>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UcPeriod"/>
            </a:pPr>
            <a:r>
              <a:rPr lang="en-US" dirty="0"/>
              <a:t>supported by minimum number of supporting reads</a:t>
            </a:r>
          </a:p>
          <a:p>
            <a:pPr marL="1428750" lvl="2" indent="-514350">
              <a:buFont typeface="+mj-lt"/>
              <a:buAutoNum type="romanUcPeriod"/>
            </a:pPr>
            <a:r>
              <a:rPr lang="en-US" dirty="0"/>
              <a:t>Meets minimum allele frequency threshold (</a:t>
            </a:r>
            <a:r>
              <a:rPr lang="en-US" dirty="0" err="1"/>
              <a:t>min_var_freq</a:t>
            </a:r>
            <a:r>
              <a:rPr lang="en-US" dirty="0"/>
              <a:t>)</a:t>
            </a:r>
          </a:p>
          <a:p>
            <a:pPr marL="1428750" lvl="2" indent="-514350">
              <a:buFont typeface="+mj-lt"/>
              <a:buAutoNum type="romanUcPeriod"/>
            </a:pPr>
            <a:r>
              <a:rPr lang="en-US" dirty="0"/>
              <a:t>Passes basic strand-bias filter</a:t>
            </a:r>
          </a:p>
          <a:p>
            <a:pPr marL="1428750" lvl="2" indent="-514350">
              <a:buFont typeface="+mj-lt"/>
              <a:buAutoNum type="romanUcPeriod"/>
            </a:pPr>
            <a:r>
              <a:rPr lang="en-US" dirty="0"/>
              <a:t>Has Fisher’s exact test </a:t>
            </a:r>
            <a:r>
              <a:rPr lang="en-US" dirty="0" err="1"/>
              <a:t>pval</a:t>
            </a:r>
            <a:r>
              <a:rPr lang="en-US" dirty="0"/>
              <a:t> &lt; threshold</a:t>
            </a:r>
          </a:p>
          <a:p>
            <a:pPr marL="342900" indent="-342900">
              <a:buFont typeface="Arial" panose="020B0604020202020204" pitchFamily="34" charset="0"/>
              <a:buAutoNum type="arabicParenR"/>
            </a:pPr>
            <a:r>
              <a:rPr lang="en-US" sz="2800" dirty="0"/>
              <a:t>Filter out possible seq/mapping errors</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endParaRPr lang="en-US"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947846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Variants here are somatic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HVs are mutational hotspots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Menlo" panose="020B0609030804020204" pitchFamily="49" charset="0"/>
              </a:rPr>
              <a:t>Min_var_freq</a:t>
            </a:r>
            <a:r>
              <a:rPr lang="en-US" dirty="0">
                <a:solidFill>
                  <a:srgbClr val="000000"/>
                </a:solidFill>
                <a:effectLst/>
                <a:latin typeface="Menlo" panose="020B0609030804020204" pitchFamily="49" charset="0"/>
              </a:rPr>
              <a:t> = 0.01 for P576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Bin width 250 bp</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24424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138674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a:t>
            </a:r>
            <a:r>
              <a:rPr lang="en-US" b="0" dirty="0" err="1">
                <a:solidFill>
                  <a:srgbClr val="CCCCCC"/>
                </a:solidFill>
                <a:effectLst/>
                <a:latin typeface="Menlo" panose="020B0609030804020204" pitchFamily="49" charset="0"/>
              </a:rPr>
              <a:t>exh</a:t>
            </a:r>
            <a:r>
              <a:rPr lang="en-US" b="0" dirty="0">
                <a:solidFill>
                  <a:srgbClr val="CCCCCC"/>
                </a:solidFill>
                <a:effectLst/>
                <a:latin typeface="Menlo" panose="020B0609030804020204" pitchFamily="49" charset="0"/>
              </a:rPr>
              <a:t> CD127+ having least variants tracks with idea that they're least terminal, more naive, earliest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DN may turnover/divide more than I thought so more vars tracks with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Going too low in </a:t>
            </a:r>
            <a:r>
              <a:rPr lang="en-US" b="0" dirty="0" err="1">
                <a:solidFill>
                  <a:srgbClr val="CCCCCC"/>
                </a:solidFill>
                <a:effectLst/>
                <a:latin typeface="Menlo" panose="020B0609030804020204" pitchFamily="49" charset="0"/>
              </a:rPr>
              <a:t>min_var_freq</a:t>
            </a:r>
            <a:r>
              <a:rPr lang="en-US" b="0" dirty="0">
                <a:solidFill>
                  <a:srgbClr val="CCCCCC"/>
                </a:solidFill>
                <a:effectLst/>
                <a:latin typeface="Menlo" panose="020B0609030804020204" pitchFamily="49" charset="0"/>
              </a:rPr>
              <a:t> may introduce noise, I believe 0.01 is recommended from sample size (0.5/sample of 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None of P452 pairwise </a:t>
            </a:r>
            <a:r>
              <a:rPr lang="en-US" b="0" dirty="0" err="1">
                <a:solidFill>
                  <a:srgbClr val="CCCCCC"/>
                </a:solidFill>
                <a:effectLst/>
                <a:latin typeface="Menlo" panose="020B0609030804020204" pitchFamily="49" charset="0"/>
              </a:rPr>
              <a:t>wilcox</a:t>
            </a:r>
            <a:r>
              <a:rPr lang="en-US" b="0" dirty="0">
                <a:solidFill>
                  <a:srgbClr val="CCCCCC"/>
                </a:solidFill>
                <a:effectLst/>
                <a:latin typeface="Menlo" panose="020B0609030804020204" pitchFamily="49" charset="0"/>
              </a:rPr>
              <a:t> tests are significant</a:t>
            </a: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49097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b="0" dirty="0">
                <a:solidFill>
                  <a:srgbClr val="CCCCCC"/>
                </a:solidFill>
                <a:effectLst/>
                <a:latin typeface="Menlo" panose="020B0609030804020204" pitchFamily="49" charset="0"/>
              </a:rPr>
              <a:t>Perhaps ask if there are any (more) bulk/</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RNA/</a:t>
            </a:r>
            <a:r>
              <a:rPr lang="en-US" b="0" dirty="0" err="1">
                <a:solidFill>
                  <a:srgbClr val="CCCCCC"/>
                </a:solidFill>
                <a:effectLst/>
                <a:latin typeface="Menlo" panose="020B0609030804020204" pitchFamily="49" charset="0"/>
              </a:rPr>
              <a:t>ATACseq</a:t>
            </a:r>
            <a:r>
              <a:rPr lang="en-US" b="0" dirty="0">
                <a:solidFill>
                  <a:srgbClr val="CCCCCC"/>
                </a:solidFill>
                <a:effectLst/>
                <a:latin typeface="Menlo" panose="020B0609030804020204" pitchFamily="49" charset="0"/>
              </a:rPr>
              <a:t> datasets at BRI with these cell sorts? Ideally </a:t>
            </a:r>
            <a:r>
              <a:rPr lang="en-US" b="0" dirty="0" err="1">
                <a:solidFill>
                  <a:srgbClr val="CCCCCC"/>
                </a:solidFill>
                <a:effectLst/>
                <a:latin typeface="Menlo" panose="020B0609030804020204" pitchFamily="49" charset="0"/>
              </a:rPr>
              <a:t>scATACseq</a:t>
            </a:r>
            <a:r>
              <a:rPr lang="en-US" b="0" dirty="0">
                <a:solidFill>
                  <a:srgbClr val="CCCCCC"/>
                </a:solidFill>
                <a:effectLst/>
                <a:latin typeface="Menlo" panose="020B0609030804020204" pitchFamily="49" charset="0"/>
              </a:rPr>
              <a:t> (not all mt genome transcribed and coverage worse for RNA due to sequencing biases I think, </a:t>
            </a:r>
            <a:r>
              <a:rPr lang="en-US" b="0" i="0" u="none" strike="noStrike" dirty="0">
                <a:solidFill>
                  <a:srgbClr val="212121"/>
                </a:solidFill>
                <a:effectLst/>
                <a:highlight>
                  <a:srgbClr val="FFFFFF"/>
                </a:highlight>
                <a:latin typeface="Cambria" panose="02040503050406030204" pitchFamily="18" charset="0"/>
              </a:rPr>
              <a:t>relatively uniform </a:t>
            </a:r>
            <a:r>
              <a:rPr lang="en-US" b="0" i="0" u="none" strike="noStrike" dirty="0" err="1">
                <a:solidFill>
                  <a:srgbClr val="212121"/>
                </a:solidFill>
                <a:effectLst/>
                <a:highlight>
                  <a:srgbClr val="FFFFFF"/>
                </a:highlight>
                <a:latin typeface="Cambria" panose="02040503050406030204" pitchFamily="18" charset="0"/>
              </a:rPr>
              <a:t>ATACseq</a:t>
            </a:r>
            <a:r>
              <a:rPr lang="en-US" b="0" i="0" u="none" strike="noStrike" dirty="0">
                <a:solidFill>
                  <a:srgbClr val="212121"/>
                </a:solidFill>
                <a:effectLst/>
                <a:highlight>
                  <a:srgbClr val="FFFFFF"/>
                </a:highlight>
                <a:latin typeface="Cambria" panose="02040503050406030204" pitchFamily="18" charset="0"/>
              </a:rPr>
              <a:t> coverage across the mitochondrial genome because of the high accessibility and only modest bias of the Tn5 transposase on native </a:t>
            </a:r>
            <a:r>
              <a:rPr lang="en-US" b="0" i="0" u="none" strike="noStrike" dirty="0" err="1">
                <a:solidFill>
                  <a:srgbClr val="212121"/>
                </a:solidFill>
                <a:effectLst/>
                <a:highlight>
                  <a:srgbClr val="FFFFFF"/>
                </a:highlight>
                <a:latin typeface="Cambria" panose="02040503050406030204" pitchFamily="18" charset="0"/>
              </a:rPr>
              <a:t>mtDNA</a:t>
            </a:r>
            <a:r>
              <a:rPr lang="en-US" b="0" i="0" u="none" strike="noStrike" dirty="0">
                <a:solidFill>
                  <a:srgbClr val="212121"/>
                </a:solidFill>
                <a:effectLst/>
                <a:highlight>
                  <a:srgbClr val="FFFFFF"/>
                </a:highlight>
                <a:latin typeface="Cambria" panose="02040503050406030204" pitchFamily="18" charset="0"/>
              </a:rPr>
              <a:t>)</a:t>
            </a:r>
          </a:p>
          <a:p>
            <a:pPr marL="0" indent="0">
              <a:buFont typeface="+mj-lt"/>
              <a:buNone/>
            </a:pPr>
            <a:endParaRPr lang="en-US" b="0" i="0" u="none" strike="noStrike" dirty="0">
              <a:solidFill>
                <a:srgbClr val="212121"/>
              </a:solidFill>
              <a:effectLst/>
              <a:highlight>
                <a:srgbClr val="FFFFFF"/>
              </a:highlight>
              <a:latin typeface="Cambria" panose="02040503050406030204" pitchFamily="18" charset="0"/>
            </a:endParaRPr>
          </a:p>
          <a:p>
            <a:pPr marL="0" indent="0">
              <a:buFont typeface="+mj-lt"/>
              <a:buNone/>
            </a:pPr>
            <a:r>
              <a:rPr lang="en-US" b="0" i="0" dirty="0">
                <a:solidFill>
                  <a:srgbClr val="D1D2D3"/>
                </a:solidFill>
                <a:effectLst/>
                <a:highlight>
                  <a:srgbClr val="222529"/>
                </a:highlight>
                <a:latin typeface="Slack-Lato"/>
              </a:rPr>
              <a:t>overarching Qs: if DP (Tex) CD127+ are actually Tex, relations to other Tex and non-exhausted CD127+</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94553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64916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852201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359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08851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highlight>
                  <a:srgbClr val="1A1D21"/>
                </a:highlight>
                <a:latin typeface="Slack-Lato"/>
              </a:rPr>
              <a:t> "germline-ness score", 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05993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b="0" i="0" u="none" strike="noStrike" dirty="0">
              <a:solidFill>
                <a:srgbClr val="2C3E5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468154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544217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i="0" dirty="0">
                <a:solidFill>
                  <a:srgbClr val="D1D2D3"/>
                </a:solidFill>
                <a:effectLst/>
                <a:highlight>
                  <a:srgbClr val="1A1D21"/>
                </a:highlight>
                <a:latin typeface="Slack-Lato"/>
              </a:rPr>
              <a:t> "germline-ness score”</a:t>
            </a:r>
          </a:p>
          <a:p>
            <a:endParaRPr lang="en-US" b="0" i="0" dirty="0">
              <a:solidFill>
                <a:srgbClr val="D1D2D3"/>
              </a:solidFill>
              <a:effectLst/>
              <a:highlight>
                <a:srgbClr val="1A1D21"/>
              </a:highlight>
              <a:latin typeface="Slack-Lato"/>
            </a:endParaRPr>
          </a:p>
          <a:p>
            <a:r>
              <a:rPr lang="en-US" b="0" i="0" dirty="0">
                <a:solidFill>
                  <a:srgbClr val="D1D2D3"/>
                </a:solidFill>
                <a:effectLst/>
                <a:highlight>
                  <a:srgbClr val="1A1D21"/>
                </a:highlight>
                <a:latin typeface="Slack-Lato"/>
              </a:rPr>
              <a:t>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69512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Vanderbilt because I got a good scholarship</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61493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UW because PNW + queer (all other post-bac options were in south)</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7139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Applied all over west coast but spam applied UW programs!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uORF</a:t>
            </a:r>
            <a:r>
              <a:rPr lang="en-US" dirty="0"/>
              <a:t>-mediated regulation of translation</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Intro:</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~1/2 of human mRNAs have &gt; 0 </a:t>
            </a:r>
            <a:r>
              <a:rPr lang="en-US" dirty="0" err="1"/>
              <a:t>uORFs</a:t>
            </a:r>
            <a:r>
              <a:rPr lang="en-US" dirty="0"/>
              <a:t> in 5’ UTR, ~20% are translated, implicated in human disease (for example cancer)</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32615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9264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We specify our kinetic models using the </a:t>
            </a:r>
            <a:r>
              <a:rPr lang="en-US" b="0" i="0" u="none" strike="noStrike" dirty="0" err="1">
                <a:solidFill>
                  <a:srgbClr val="212121"/>
                </a:solidFill>
                <a:effectLst/>
                <a:highlight>
                  <a:srgbClr val="FFFFFF"/>
                </a:highlight>
                <a:latin typeface="Cambria" panose="02040503050406030204" pitchFamily="18" charset="0"/>
              </a:rPr>
              <a:t>PySB</a:t>
            </a:r>
            <a:r>
              <a:rPr lang="en-US" b="0" i="0" u="none" strike="noStrike" dirty="0">
                <a:solidFill>
                  <a:srgbClr val="212121"/>
                </a:solidFill>
                <a:effectLst/>
                <a:highlight>
                  <a:srgbClr val="FFFFFF"/>
                </a:highlight>
                <a:latin typeface="Cambria" panose="02040503050406030204" pitchFamily="18" charset="0"/>
              </a:rPr>
              <a:t> interface [</a:t>
            </a:r>
            <a:r>
              <a:rPr lang="en-US" b="0" i="0" u="sng" dirty="0">
                <a:solidFill>
                  <a:srgbClr val="4C2C92"/>
                </a:solidFill>
                <a:effectLst/>
                <a:latin typeface="Cambria" panose="02040503050406030204" pitchFamily="18" charset="0"/>
                <a:hlinkClick r:id="rId3"/>
              </a:rPr>
              <a:t>58</a:t>
            </a:r>
            <a:r>
              <a:rPr lang="en-US" b="0" i="0" u="none" strike="noStrike" dirty="0">
                <a:solidFill>
                  <a:srgbClr val="212121"/>
                </a:solidFill>
                <a:effectLst/>
                <a:highlight>
                  <a:srgbClr val="FFFFFF"/>
                </a:highlight>
                <a:latin typeface="Cambria" panose="02040503050406030204" pitchFamily="18" charset="0"/>
              </a:rPr>
              <a:t>] to the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modeling language [</a:t>
            </a:r>
            <a:r>
              <a:rPr lang="en-US" b="0" i="0" u="sng" dirty="0">
                <a:solidFill>
                  <a:srgbClr val="4C2C92"/>
                </a:solidFill>
                <a:effectLst/>
                <a:latin typeface="Cambria" panose="02040503050406030204" pitchFamily="18" charset="0"/>
                <a:hlinkClick r:id="rId4"/>
              </a:rPr>
              <a:t>59</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5"/>
              </a:rPr>
              <a:t>Fig 3</a:t>
            </a:r>
            <a:r>
              <a:rPr lang="en-US" b="0" i="0" u="none" strike="noStrike" dirty="0">
                <a:solidFill>
                  <a:srgbClr val="212121"/>
                </a:solidFill>
                <a:effectLst/>
                <a:highlight>
                  <a:srgbClr val="FFFFFF"/>
                </a:highlight>
                <a:latin typeface="Cambria" panose="02040503050406030204" pitchFamily="18" charset="0"/>
              </a:rPr>
              <a:t>). The Python script is parsed by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into </a:t>
            </a:r>
            <a:r>
              <a:rPr lang="en-US" b="0" i="0" u="none" strike="noStrike" dirty="0" err="1">
                <a:solidFill>
                  <a:srgbClr val="212121"/>
                </a:solidFill>
                <a:effectLst/>
                <a:highlight>
                  <a:srgbClr val="FFFFFF"/>
                </a:highlight>
                <a:latin typeface="Cambria" panose="02040503050406030204" pitchFamily="18" charset="0"/>
              </a:rPr>
              <a:t>a.bngl</a:t>
            </a:r>
            <a:r>
              <a:rPr lang="en-US" b="0" i="0" u="none" strike="noStrike" dirty="0">
                <a:solidFill>
                  <a:srgbClr val="212121"/>
                </a:solidFill>
                <a:effectLst/>
                <a:highlight>
                  <a:srgbClr val="FFFFFF"/>
                </a:highlight>
                <a:latin typeface="Cambria" panose="02040503050406030204" pitchFamily="18" charset="0"/>
              </a:rPr>
              <a:t> file and converted into an xml file for use as input to the agent-based stochastic simulator </a:t>
            </a:r>
            <a:r>
              <a:rPr lang="en-US" b="0" i="0" u="none" strike="noStrike" dirty="0" err="1">
                <a:solidFill>
                  <a:srgbClr val="212121"/>
                </a:solidFill>
                <a:effectLst/>
                <a:highlight>
                  <a:srgbClr val="FFFFFF"/>
                </a:highlight>
                <a:latin typeface="Cambria" panose="02040503050406030204" pitchFamily="18" charset="0"/>
              </a:rPr>
              <a:t>NFsim</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6"/>
              </a:rPr>
              <a:t>60</a:t>
            </a:r>
            <a:r>
              <a:rPr lang="en-US" b="0" i="0" u="none" strike="noStrike" dirty="0">
                <a:solidFill>
                  <a:srgbClr val="212121"/>
                </a:solidFill>
                <a:effectLst/>
                <a:highlight>
                  <a:srgbClr val="FFFFFF"/>
                </a:highlight>
                <a:latin typeface="Cambria" panose="02040503050406030204" pitchFamily="18" charset="0"/>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Agent-based modeling meaning the molecules here are “agents”</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20185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Lots of R (</a:t>
            </a:r>
            <a:r>
              <a:rPr lang="en-US" dirty="0" err="1"/>
              <a:t>tidyverse</a:t>
            </a:r>
            <a:r>
              <a:rPr lang="en-US" dirty="0"/>
              <a:t>) for data analysis!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931048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36998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7/23/24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7/23/24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ntable US Maps with States (USA, United States, America) – DIY Projects,  Patterns, Monograms, Designs, Templates">
            <a:extLst>
              <a:ext uri="{FF2B5EF4-FFF2-40B4-BE49-F238E27FC236}">
                <a16:creationId xmlns:a16="http://schemas.microsoft.com/office/drawing/2014/main" id="{10884B7D-BDB8-9C50-1782-166761B3D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74" y="1856677"/>
            <a:ext cx="7774026" cy="5154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67415" y="1323085"/>
            <a:ext cx="9144000" cy="2387600"/>
          </a:xfrm>
        </p:spPr>
        <p:txBody>
          <a:bodyPr>
            <a:normAutofit/>
          </a:bodyPr>
          <a:lstStyle/>
          <a:p>
            <a:r>
              <a:rPr lang="en-US" sz="4400" dirty="0"/>
              <a:t>My path to BRI!</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67415" y="3802760"/>
            <a:ext cx="9144000" cy="1655762"/>
          </a:xfrm>
        </p:spPr>
        <p:txBody>
          <a:bodyPr/>
          <a:lstStyle/>
          <a:p>
            <a:r>
              <a:rPr lang="en-US" dirty="0"/>
              <a:t>7 24 2024</a:t>
            </a:r>
          </a:p>
          <a:p>
            <a:r>
              <a:rPr lang="en-US" dirty="0"/>
              <a:t>Ty Bottorff</a:t>
            </a:r>
          </a:p>
        </p:txBody>
      </p:sp>
      <p:cxnSp>
        <p:nvCxnSpPr>
          <p:cNvPr id="5" name="Straight Arrow Connector 4">
            <a:extLst>
              <a:ext uri="{FF2B5EF4-FFF2-40B4-BE49-F238E27FC236}">
                <a16:creationId xmlns:a16="http://schemas.microsoft.com/office/drawing/2014/main" id="{322D5EE6-8FF2-610A-50DE-B5C331A6AE11}"/>
              </a:ext>
            </a:extLst>
          </p:cNvPr>
          <p:cNvCxnSpPr>
            <a:cxnSpLocks/>
          </p:cNvCxnSpPr>
          <p:nvPr/>
        </p:nvCxnSpPr>
        <p:spPr>
          <a:xfrm>
            <a:off x="9389327" y="3802760"/>
            <a:ext cx="457200" cy="1025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CA0E2-4703-6EDC-89AC-9CFB786109FC}"/>
              </a:ext>
            </a:extLst>
          </p:cNvPr>
          <p:cNvCxnSpPr>
            <a:cxnSpLocks/>
          </p:cNvCxnSpPr>
          <p:nvPr/>
        </p:nvCxnSpPr>
        <p:spPr>
          <a:xfrm flipH="1" flipV="1">
            <a:off x="5274527" y="2274849"/>
            <a:ext cx="4572000" cy="2553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Experimentally observe buffering that is independent of </a:t>
            </a:r>
            <a:r>
              <a:rPr lang="en-US" dirty="0" err="1"/>
              <a:t>d</a:t>
            </a:r>
            <a:r>
              <a:rPr lang="en-US" baseline="-25000" dirty="0" err="1"/>
              <a:t>stall</a:t>
            </a:r>
            <a:r>
              <a:rPr lang="en-US" dirty="0"/>
              <a:t>, consistent with the with the collision-mediated 40S dissociation model and inconsistent with the queueing model</a:t>
            </a:r>
          </a:p>
        </p:txBody>
      </p:sp>
      <p:pic>
        <p:nvPicPr>
          <p:cNvPr id="12" name="Picture 11">
            <a:extLst>
              <a:ext uri="{FF2B5EF4-FFF2-40B4-BE49-F238E27FC236}">
                <a16:creationId xmlns:a16="http://schemas.microsoft.com/office/drawing/2014/main" id="{1D20F964-35EB-F6C5-8F71-DFE990C46530}"/>
              </a:ext>
            </a:extLst>
          </p:cNvPr>
          <p:cNvPicPr>
            <a:picLocks noChangeAspect="1"/>
          </p:cNvPicPr>
          <p:nvPr/>
        </p:nvPicPr>
        <p:blipFill>
          <a:blip r:embed="rId3"/>
          <a:stretch>
            <a:fillRect/>
          </a:stretch>
        </p:blipFill>
        <p:spPr>
          <a:xfrm>
            <a:off x="2370839" y="4022646"/>
            <a:ext cx="7450319" cy="1958240"/>
          </a:xfrm>
          <a:prstGeom prst="rect">
            <a:avLst/>
          </a:prstGeom>
        </p:spPr>
      </p:pic>
      <p:pic>
        <p:nvPicPr>
          <p:cNvPr id="3" name="Picture 2">
            <a:extLst>
              <a:ext uri="{FF2B5EF4-FFF2-40B4-BE49-F238E27FC236}">
                <a16:creationId xmlns:a16="http://schemas.microsoft.com/office/drawing/2014/main" id="{DD70BFCB-0F75-36F9-A693-CF1C57D7D1B6}"/>
              </a:ext>
            </a:extLst>
          </p:cNvPr>
          <p:cNvPicPr>
            <a:picLocks noChangeAspect="1"/>
          </p:cNvPicPr>
          <p:nvPr/>
        </p:nvPicPr>
        <p:blipFill>
          <a:blip r:embed="rId4"/>
          <a:stretch>
            <a:fillRect/>
          </a:stretch>
        </p:blipFill>
        <p:spPr>
          <a:xfrm>
            <a:off x="679083" y="2246853"/>
            <a:ext cx="10833833" cy="1775793"/>
          </a:xfrm>
          <a:prstGeom prst="rect">
            <a:avLst/>
          </a:prstGeom>
        </p:spPr>
      </p:pic>
    </p:spTree>
    <p:extLst>
      <p:ext uri="{BB962C8B-B14F-4D97-AF65-F5344CB8AC3E}">
        <p14:creationId xmlns:p14="http://schemas.microsoft.com/office/powerpoint/2010/main" val="32626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err="1"/>
              <a:t>d</a:t>
            </a:r>
            <a:r>
              <a:rPr lang="en-US" baseline="-25000" dirty="0" err="1"/>
              <a:t>stall</a:t>
            </a:r>
            <a:r>
              <a:rPr lang="en-US" dirty="0"/>
              <a:t> also doesn’t matter much for </a:t>
            </a:r>
            <a:r>
              <a:rPr lang="en-US" dirty="0" err="1"/>
              <a:t>uORF</a:t>
            </a:r>
            <a:r>
              <a:rPr lang="en-US" dirty="0"/>
              <a:t> repressiveness, more consistent with the collision-mediated 40S dissociation model than the queuing model</a:t>
            </a:r>
          </a:p>
        </p:txBody>
      </p:sp>
      <p:pic>
        <p:nvPicPr>
          <p:cNvPr id="11" name="Picture 10">
            <a:extLst>
              <a:ext uri="{FF2B5EF4-FFF2-40B4-BE49-F238E27FC236}">
                <a16:creationId xmlns:a16="http://schemas.microsoft.com/office/drawing/2014/main" id="{7545E5C9-1B8C-8A95-E265-AA54900D5E2B}"/>
              </a:ext>
            </a:extLst>
          </p:cNvPr>
          <p:cNvPicPr>
            <a:picLocks noChangeAspect="1"/>
          </p:cNvPicPr>
          <p:nvPr/>
        </p:nvPicPr>
        <p:blipFill>
          <a:blip r:embed="rId3"/>
          <a:stretch>
            <a:fillRect/>
          </a:stretch>
        </p:blipFill>
        <p:spPr>
          <a:xfrm>
            <a:off x="5745192" y="1466104"/>
            <a:ext cx="5567680" cy="5291535"/>
          </a:xfrm>
          <a:prstGeom prst="rect">
            <a:avLst/>
          </a:prstGeom>
        </p:spPr>
      </p:pic>
      <p:pic>
        <p:nvPicPr>
          <p:cNvPr id="4" name="Picture 3">
            <a:extLst>
              <a:ext uri="{FF2B5EF4-FFF2-40B4-BE49-F238E27FC236}">
                <a16:creationId xmlns:a16="http://schemas.microsoft.com/office/drawing/2014/main" id="{1DCF72A0-D274-7E43-3AAD-7CC19BB08C3C}"/>
              </a:ext>
            </a:extLst>
          </p:cNvPr>
          <p:cNvPicPr>
            <a:picLocks noChangeAspect="1"/>
          </p:cNvPicPr>
          <p:nvPr/>
        </p:nvPicPr>
        <p:blipFill>
          <a:blip r:embed="rId4"/>
          <a:stretch>
            <a:fillRect/>
          </a:stretch>
        </p:blipFill>
        <p:spPr>
          <a:xfrm>
            <a:off x="461175" y="2246300"/>
            <a:ext cx="5284017" cy="1606221"/>
          </a:xfrm>
          <a:prstGeom prst="rect">
            <a:avLst/>
          </a:prstGeom>
        </p:spPr>
      </p:pic>
      <p:pic>
        <p:nvPicPr>
          <p:cNvPr id="5" name="Picture 4">
            <a:extLst>
              <a:ext uri="{FF2B5EF4-FFF2-40B4-BE49-F238E27FC236}">
                <a16:creationId xmlns:a16="http://schemas.microsoft.com/office/drawing/2014/main" id="{1D387081-B128-8B82-C686-AB72039E1F47}"/>
              </a:ext>
            </a:extLst>
          </p:cNvPr>
          <p:cNvPicPr>
            <a:picLocks noChangeAspect="1"/>
          </p:cNvPicPr>
          <p:nvPr/>
        </p:nvPicPr>
        <p:blipFill>
          <a:blip r:embed="rId5"/>
          <a:stretch>
            <a:fillRect/>
          </a:stretch>
        </p:blipFill>
        <p:spPr>
          <a:xfrm>
            <a:off x="341084" y="3852521"/>
            <a:ext cx="5524200" cy="1921461"/>
          </a:xfrm>
          <a:prstGeom prst="rect">
            <a:avLst/>
          </a:prstGeom>
        </p:spPr>
      </p:pic>
    </p:spTree>
    <p:extLst>
      <p:ext uri="{BB962C8B-B14F-4D97-AF65-F5344CB8AC3E}">
        <p14:creationId xmlns:p14="http://schemas.microsoft.com/office/powerpoint/2010/main" val="428945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Bioinformatics postdoc at BRI in Linsley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11191239" cy="4499440"/>
          </a:xfrm>
        </p:spPr>
        <p:txBody>
          <a:bodyPr>
            <a:normAutofit/>
          </a:bodyPr>
          <a:lstStyle/>
          <a:p>
            <a:pPr marL="514350" indent="-514350">
              <a:buFont typeface="+mj-lt"/>
              <a:buAutoNum type="arabicPeriod"/>
            </a:pPr>
            <a:r>
              <a:rPr lang="en-US" dirty="0">
                <a:cs typeface="Arial" panose="020B0604020202020204" pitchFamily="34" charset="0"/>
              </a:rPr>
              <a:t>Why BRI bioinformatics postdoc?</a:t>
            </a:r>
          </a:p>
          <a:p>
            <a:pPr marL="971550" lvl="1" indent="-514350">
              <a:buFont typeface="+mj-lt"/>
              <a:buAutoNum type="romanUcPeriod"/>
            </a:pPr>
            <a:r>
              <a:rPr lang="en-US" dirty="0">
                <a:cs typeface="Arial" panose="020B0604020202020204" pitchFamily="34" charset="0"/>
              </a:rPr>
              <a:t>enjoyed computational analyses much more than wet lab experiments</a:t>
            </a:r>
          </a:p>
          <a:p>
            <a:pPr marL="971550" lvl="1" indent="-514350">
              <a:buFont typeface="+mj-lt"/>
              <a:buAutoNum type="romanUcPeriod"/>
            </a:pPr>
            <a:r>
              <a:rPr lang="en-US" dirty="0">
                <a:cs typeface="Arial" panose="020B0604020202020204" pitchFamily="34" charset="0"/>
              </a:rPr>
              <a:t>wanted to work more in human biology sphere (PhD was basic science)</a:t>
            </a:r>
          </a:p>
          <a:p>
            <a:pPr marL="971550" lvl="1" indent="-514350">
              <a:buFont typeface="+mj-lt"/>
              <a:buAutoNum type="romanUcPeriod"/>
            </a:pPr>
            <a:r>
              <a:rPr lang="en-US" dirty="0">
                <a:cs typeface="Arial" panose="020B0604020202020204" pitchFamily="34" charset="0"/>
              </a:rPr>
              <a:t>wanted to stay in Seattle</a:t>
            </a:r>
          </a:p>
          <a:p>
            <a:pPr marL="514350" indent="-514350">
              <a:buFont typeface="+mj-lt"/>
              <a:buAutoNum type="arabicPeriod"/>
            </a:pPr>
            <a:r>
              <a:rPr lang="en-US" dirty="0">
                <a:cs typeface="Arial" panose="020B0604020202020204" pitchFamily="34" charset="0"/>
              </a:rPr>
              <a:t>Project 1: i</a:t>
            </a:r>
            <a:r>
              <a:rPr lang="en-US" sz="2800" dirty="0"/>
              <a:t>nvestigating subsets of exhausted T cells in type 1 (autoimmune) diabetes</a:t>
            </a:r>
            <a:endParaRPr lang="en-US" dirty="0"/>
          </a:p>
        </p:txBody>
      </p:sp>
      <p:pic>
        <p:nvPicPr>
          <p:cNvPr id="3" name="Picture 2">
            <a:extLst>
              <a:ext uri="{FF2B5EF4-FFF2-40B4-BE49-F238E27FC236}">
                <a16:creationId xmlns:a16="http://schemas.microsoft.com/office/drawing/2014/main" id="{FB3B49D5-F612-2A84-F49F-28C4F99B932C}"/>
              </a:ext>
            </a:extLst>
          </p:cNvPr>
          <p:cNvPicPr>
            <a:picLocks noChangeAspect="1"/>
          </p:cNvPicPr>
          <p:nvPr/>
        </p:nvPicPr>
        <p:blipFill>
          <a:blip r:embed="rId3"/>
          <a:stretch>
            <a:fillRect/>
          </a:stretch>
        </p:blipFill>
        <p:spPr>
          <a:xfrm>
            <a:off x="9824720" y="4092690"/>
            <a:ext cx="2367280" cy="2214129"/>
          </a:xfrm>
          <a:prstGeom prst="rect">
            <a:avLst/>
          </a:prstGeom>
        </p:spPr>
      </p:pic>
      <p:sp>
        <p:nvSpPr>
          <p:cNvPr id="4" name="TextBox 3">
            <a:extLst>
              <a:ext uri="{FF2B5EF4-FFF2-40B4-BE49-F238E27FC236}">
                <a16:creationId xmlns:a16="http://schemas.microsoft.com/office/drawing/2014/main" id="{C523AB1B-3318-1E18-8A31-2B0B30A5FBFC}"/>
              </a:ext>
            </a:extLst>
          </p:cNvPr>
          <p:cNvSpPr txBox="1"/>
          <p:nvPr/>
        </p:nvSpPr>
        <p:spPr>
          <a:xfrm>
            <a:off x="10438548" y="6418729"/>
            <a:ext cx="1128194" cy="369332"/>
          </a:xfrm>
          <a:prstGeom prst="rect">
            <a:avLst/>
          </a:prstGeom>
          <a:noFill/>
        </p:spPr>
        <p:txBody>
          <a:bodyPr wrap="none" rtlCol="0">
            <a:spAutoFit/>
          </a:bodyPr>
          <a:lstStyle/>
          <a:p>
            <a:r>
              <a:rPr lang="en-US" dirty="0"/>
              <a:t>Dr. Linsley</a:t>
            </a:r>
          </a:p>
        </p:txBody>
      </p:sp>
    </p:spTree>
    <p:extLst>
      <p:ext uri="{BB962C8B-B14F-4D97-AF65-F5344CB8AC3E}">
        <p14:creationId xmlns:p14="http://schemas.microsoft.com/office/powerpoint/2010/main" val="357367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499322"/>
            <a:ext cx="5514164" cy="95410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epigenetic changes associated with T cell exhaustion</a:t>
            </a:r>
          </a:p>
        </p:txBody>
      </p:sp>
      <p:pic>
        <p:nvPicPr>
          <p:cNvPr id="6" name="Picture 5">
            <a:extLst>
              <a:ext uri="{FF2B5EF4-FFF2-40B4-BE49-F238E27FC236}">
                <a16:creationId xmlns:a16="http://schemas.microsoft.com/office/drawing/2014/main" id="{ECF52F34-672B-BE31-5625-0DC73774402E}"/>
              </a:ext>
            </a:extLst>
          </p:cNvPr>
          <p:cNvPicPr>
            <a:picLocks noChangeAspect="1"/>
          </p:cNvPicPr>
          <p:nvPr/>
        </p:nvPicPr>
        <p:blipFill>
          <a:blip r:embed="rId4"/>
          <a:stretch>
            <a:fillRect/>
          </a:stretch>
        </p:blipFill>
        <p:spPr>
          <a:xfrm>
            <a:off x="6795453" y="3575163"/>
            <a:ext cx="5207000" cy="1473200"/>
          </a:xfrm>
          <a:prstGeom prst="rect">
            <a:avLst/>
          </a:prstGeom>
        </p:spPr>
      </p:pic>
    </p:spTree>
    <p:extLst>
      <p:ext uri="{BB962C8B-B14F-4D97-AF65-F5344CB8AC3E}">
        <p14:creationId xmlns:p14="http://schemas.microsoft.com/office/powerpoint/2010/main" val="396183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Levels of exhausted T cells (T</a:t>
            </a:r>
            <a:r>
              <a:rPr lang="en-US" baseline="-25000" dirty="0"/>
              <a:t>ex</a:t>
            </a:r>
            <a:r>
              <a:rPr lang="en-US" dirty="0"/>
              <a:t>) are a biomarker in type 1 diabetes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643082" y="1970050"/>
            <a:ext cx="3996126" cy="4583150"/>
          </a:xfrm>
        </p:spPr>
        <p:txBody>
          <a:bodyPr>
            <a:normAutofit lnSpcReduction="10000"/>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in at risk for and new onset T1D</a:t>
            </a:r>
            <a:endParaRPr lang="en-US" dirty="0"/>
          </a:p>
          <a:p>
            <a:pPr marL="514350" indent="-514350">
              <a:buFont typeface="+mj-lt"/>
              <a:buAutoNum type="arabicPeriod"/>
            </a:pPr>
            <a:r>
              <a:rPr lang="en-US" dirty="0"/>
              <a:t>Higher levels of TIGIT</a:t>
            </a:r>
            <a:r>
              <a:rPr lang="en-US" baseline="30000" dirty="0"/>
              <a:t>+</a:t>
            </a:r>
            <a:r>
              <a:rPr lang="en-US" dirty="0"/>
              <a:t>KLRG1</a:t>
            </a:r>
            <a:r>
              <a:rPr lang="en-US" baseline="30000" dirty="0"/>
              <a:t>+</a:t>
            </a:r>
            <a:r>
              <a:rPr lang="en-US" dirty="0"/>
              <a:t>CD127</a:t>
            </a:r>
            <a:r>
              <a:rPr lang="en-US" baseline="30000" dirty="0"/>
              <a:t>+</a:t>
            </a:r>
            <a:r>
              <a:rPr lang="en-US" dirty="0"/>
              <a:t> CD8s associated with worse outcome</a:t>
            </a:r>
          </a:p>
        </p:txBody>
      </p:sp>
      <p:sp>
        <p:nvSpPr>
          <p:cNvPr id="9" name="Text Box 1">
            <a:extLst>
              <a:ext uri="{FF2B5EF4-FFF2-40B4-BE49-F238E27FC236}">
                <a16:creationId xmlns:a16="http://schemas.microsoft.com/office/drawing/2014/main" id="{B1B1FEE6-A8EE-B1EC-D722-53335D423FC1}"/>
              </a:ext>
            </a:extLst>
          </p:cNvPr>
          <p:cNvSpPr txBox="1"/>
          <p:nvPr/>
        </p:nvSpPr>
        <p:spPr>
          <a:xfrm>
            <a:off x="4919241" y="5015308"/>
            <a:ext cx="7177291" cy="86463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b="1" dirty="0">
                <a:solidFill>
                  <a:srgbClr val="212121"/>
                </a:solidFill>
                <a:effectLst/>
                <a:latin typeface="Calibri" panose="020F0502020204030204" pitchFamily="34" charset="0"/>
                <a:ea typeface="Times New Roman" panose="02020603050405020304" pitchFamily="18" charset="0"/>
              </a:rPr>
              <a:t>Figure 2. Individuals with high levels of different </a:t>
            </a:r>
            <a:r>
              <a:rPr lang="en-US" sz="1100" b="1" dirty="0" err="1">
                <a:solidFill>
                  <a:srgbClr val="212121"/>
                </a:solidFill>
                <a:effectLst/>
                <a:latin typeface="Calibri" panose="020F0502020204030204" pitchFamily="34" charset="0"/>
                <a:ea typeface="Times New Roman" panose="02020603050405020304" pitchFamily="18" charset="0"/>
              </a:rPr>
              <a:t>Tex</a:t>
            </a:r>
            <a:r>
              <a:rPr lang="en-US" sz="1100" b="1" dirty="0">
                <a:solidFill>
                  <a:srgbClr val="212121"/>
                </a:solidFill>
                <a:effectLst/>
                <a:latin typeface="Calibri" panose="020F0502020204030204" pitchFamily="34" charset="0"/>
                <a:ea typeface="Times New Roman" panose="02020603050405020304" pitchFamily="18" charset="0"/>
              </a:rPr>
              <a:t> subsets vary in their clinical outcomes after teplizumab treatment</a:t>
            </a:r>
            <a:r>
              <a:rPr lang="en-US" sz="1100" dirty="0">
                <a:solidFill>
                  <a:srgbClr val="212121"/>
                </a:solidFill>
                <a:effectLst/>
                <a:latin typeface="Calibri" panose="020F0502020204030204" pitchFamily="34" charset="0"/>
                <a:ea typeface="Times New Roman" panose="02020603050405020304" pitchFamily="18" charset="0"/>
              </a:rPr>
              <a:t>. We stratified teplizumab- treated (Active) subjects from the TN-10 study having high (above third quartile) or low (below third quartile) levels of the indicated </a:t>
            </a:r>
            <a:r>
              <a:rPr lang="en-US" sz="1100" dirty="0" err="1">
                <a:solidFill>
                  <a:srgbClr val="212121"/>
                </a:solidFill>
                <a:effectLst/>
                <a:latin typeface="Calibri" panose="020F0502020204030204" pitchFamily="34" charset="0"/>
                <a:ea typeface="Times New Roman" panose="02020603050405020304" pitchFamily="18" charset="0"/>
              </a:rPr>
              <a:t>Tex</a:t>
            </a:r>
            <a:r>
              <a:rPr lang="en-US" sz="1100" dirty="0">
                <a:solidFill>
                  <a:srgbClr val="212121"/>
                </a:solidFill>
                <a:effectLst/>
                <a:latin typeface="Calibri" panose="020F0502020204030204" pitchFamily="34" charset="0"/>
                <a:ea typeface="Times New Roman" panose="02020603050405020304" pitchFamily="18" charset="0"/>
              </a:rPr>
              <a:t> subsets at 3 months post-treatment. We then used Kaplan-Meier survival analysis to compare time to T1D progression for these groups. As a negative control, we used as placebo- treated subjects. </a:t>
            </a:r>
            <a:endParaRPr lang="en-US" sz="12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E150BA95-EE9D-DA79-AB97-2BBC2FB5C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241" y="2182251"/>
            <a:ext cx="7177291" cy="2835702"/>
          </a:xfrm>
          <a:prstGeom prst="rect">
            <a:avLst/>
          </a:prstGeom>
        </p:spPr>
      </p:pic>
    </p:spTree>
    <p:extLst>
      <p:ext uri="{BB962C8B-B14F-4D97-AF65-F5344CB8AC3E}">
        <p14:creationId xmlns:p14="http://schemas.microsoft.com/office/powerpoint/2010/main" val="97845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0" name="TextBox 19">
            <a:extLst>
              <a:ext uri="{FF2B5EF4-FFF2-40B4-BE49-F238E27FC236}">
                <a16:creationId xmlns:a16="http://schemas.microsoft.com/office/drawing/2014/main" id="{FB35836B-2FCD-26C8-1712-9CEC91C1E326}"/>
              </a:ext>
            </a:extLst>
          </p:cNvPr>
          <p:cNvSpPr txBox="1"/>
          <p:nvPr/>
        </p:nvSpPr>
        <p:spPr>
          <a:xfrm>
            <a:off x="383127" y="2016755"/>
            <a:ext cx="6565897" cy="1785104"/>
          </a:xfrm>
          <a:prstGeom prst="rect">
            <a:avLst/>
          </a:prstGeom>
          <a:noFill/>
        </p:spPr>
        <p:txBody>
          <a:bodyPr wrap="square">
            <a:spAutoFit/>
          </a:bodyPr>
          <a:lstStyle/>
          <a:p>
            <a:pPr marL="457200" indent="-457200">
              <a:buFont typeface="+mj-lt"/>
              <a:buAutoNum type="arabicPeriod"/>
            </a:pPr>
            <a:r>
              <a:rPr lang="en-US" sz="2200" dirty="0"/>
              <a:t>How do the different cell populations’ epigenetic profiles differ?</a:t>
            </a:r>
          </a:p>
          <a:p>
            <a:pPr marL="457200" indent="-457200">
              <a:buFont typeface="+mj-lt"/>
              <a:buAutoNum type="arabicPeriod"/>
            </a:pPr>
            <a:endParaRPr lang="en-US" sz="2200" dirty="0"/>
          </a:p>
          <a:p>
            <a:pPr marL="457200" indent="-457200">
              <a:buFont typeface="+mj-lt"/>
              <a:buAutoNum type="arabicPeriod"/>
            </a:pPr>
            <a:r>
              <a:rPr lang="en-US" sz="2200" dirty="0"/>
              <a:t>What insights can we gain into CD8 TEM differentiation paths?</a:t>
            </a:r>
          </a:p>
        </p:txBody>
      </p:sp>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100" dirty="0"/>
              <a:t>Central questions</a:t>
            </a:r>
          </a:p>
        </p:txBody>
      </p:sp>
      <p:sp>
        <p:nvSpPr>
          <p:cNvPr id="7" name="TextBox 6">
            <a:extLst>
              <a:ext uri="{FF2B5EF4-FFF2-40B4-BE49-F238E27FC236}">
                <a16:creationId xmlns:a16="http://schemas.microsoft.com/office/drawing/2014/main" id="{77D3D1E4-4FAD-1F0A-27D0-038165520744}"/>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8" name="TextBox 7">
            <a:extLst>
              <a:ext uri="{FF2B5EF4-FFF2-40B4-BE49-F238E27FC236}">
                <a16:creationId xmlns:a16="http://schemas.microsoft.com/office/drawing/2014/main" id="{D366E45C-5EC5-A787-56AD-7F191A360A16}"/>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5" name="TextBox 14">
            <a:extLst>
              <a:ext uri="{FF2B5EF4-FFF2-40B4-BE49-F238E27FC236}">
                <a16:creationId xmlns:a16="http://schemas.microsoft.com/office/drawing/2014/main" id="{6D59C42F-B63B-19B3-2004-99E779351794}"/>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6" name="TextBox 15">
            <a:extLst>
              <a:ext uri="{FF2B5EF4-FFF2-40B4-BE49-F238E27FC236}">
                <a16:creationId xmlns:a16="http://schemas.microsoft.com/office/drawing/2014/main" id="{D290148B-72A0-CF32-E7D3-4374FF3EBB92}"/>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17" name="TextBox 16">
            <a:extLst>
              <a:ext uri="{FF2B5EF4-FFF2-40B4-BE49-F238E27FC236}">
                <a16:creationId xmlns:a16="http://schemas.microsoft.com/office/drawing/2014/main" id="{7D522A99-FBA2-C4AF-9468-8E8C54986574}"/>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4" name="TextBox 3">
            <a:extLst>
              <a:ext uri="{FF2B5EF4-FFF2-40B4-BE49-F238E27FC236}">
                <a16:creationId xmlns:a16="http://schemas.microsoft.com/office/drawing/2014/main" id="{208A7BF2-592A-DC86-D985-C55A98A3C4D1}"/>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131160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200" dirty="0"/>
              <a:t>Different differentiation models have therapeutic implications for effects of blocking CD127</a:t>
            </a:r>
            <a:r>
              <a:rPr lang="en-US" sz="3200" baseline="30000" dirty="0"/>
              <a:t>+</a:t>
            </a:r>
            <a:r>
              <a:rPr lang="en-US" sz="3200" dirty="0"/>
              <a:t> lineage</a:t>
            </a:r>
          </a:p>
        </p:txBody>
      </p:sp>
      <p:sp>
        <p:nvSpPr>
          <p:cNvPr id="11" name="TextBox 10">
            <a:extLst>
              <a:ext uri="{FF2B5EF4-FFF2-40B4-BE49-F238E27FC236}">
                <a16:creationId xmlns:a16="http://schemas.microsoft.com/office/drawing/2014/main" id="{18DE2E8E-0BC3-6236-E9D6-8B3441EED1BC}"/>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12" name="TextBox 11">
            <a:extLst>
              <a:ext uri="{FF2B5EF4-FFF2-40B4-BE49-F238E27FC236}">
                <a16:creationId xmlns:a16="http://schemas.microsoft.com/office/drawing/2014/main" id="{4EDF39D3-6AF2-9E12-BBCC-B8F4BB78C83B}"/>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3" name="TextBox 12">
            <a:extLst>
              <a:ext uri="{FF2B5EF4-FFF2-40B4-BE49-F238E27FC236}">
                <a16:creationId xmlns:a16="http://schemas.microsoft.com/office/drawing/2014/main" id="{EAC1ADEE-6672-09BB-307E-20497A70F96C}"/>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4" name="TextBox 13">
            <a:extLst>
              <a:ext uri="{FF2B5EF4-FFF2-40B4-BE49-F238E27FC236}">
                <a16:creationId xmlns:a16="http://schemas.microsoft.com/office/drawing/2014/main" id="{E6A8BB7A-6635-B296-4CBD-925B7CA382EC}"/>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4" name="TextBox 3">
            <a:extLst>
              <a:ext uri="{FF2B5EF4-FFF2-40B4-BE49-F238E27FC236}">
                <a16:creationId xmlns:a16="http://schemas.microsoft.com/office/drawing/2014/main" id="{1EE7746B-FE7B-0309-CC71-4C6F697D230B}"/>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5" name="TextBox 4">
            <a:extLst>
              <a:ext uri="{FF2B5EF4-FFF2-40B4-BE49-F238E27FC236}">
                <a16:creationId xmlns:a16="http://schemas.microsoft.com/office/drawing/2014/main" id="{E6653B51-F901-3064-592A-0200AF5296D7}"/>
              </a:ext>
            </a:extLst>
          </p:cNvPr>
          <p:cNvSpPr txBox="1"/>
          <p:nvPr/>
        </p:nvSpPr>
        <p:spPr>
          <a:xfrm>
            <a:off x="9536201" y="2867024"/>
            <a:ext cx="423514" cy="646331"/>
          </a:xfrm>
          <a:prstGeom prst="rect">
            <a:avLst/>
          </a:prstGeom>
          <a:noFill/>
        </p:spPr>
        <p:txBody>
          <a:bodyPr wrap="none" rtlCol="0">
            <a:spAutoFit/>
          </a:bodyPr>
          <a:lstStyle/>
          <a:p>
            <a:r>
              <a:rPr lang="en-US" sz="3600" dirty="0">
                <a:solidFill>
                  <a:srgbClr val="FF0000"/>
                </a:solidFill>
              </a:rPr>
              <a:t>X</a:t>
            </a:r>
          </a:p>
        </p:txBody>
      </p:sp>
      <p:sp>
        <p:nvSpPr>
          <p:cNvPr id="6" name="TextBox 5">
            <a:extLst>
              <a:ext uri="{FF2B5EF4-FFF2-40B4-BE49-F238E27FC236}">
                <a16:creationId xmlns:a16="http://schemas.microsoft.com/office/drawing/2014/main" id="{382437D2-4ECD-C60D-EBC4-AEDD96920514}"/>
              </a:ext>
            </a:extLst>
          </p:cNvPr>
          <p:cNvSpPr txBox="1"/>
          <p:nvPr/>
        </p:nvSpPr>
        <p:spPr>
          <a:xfrm>
            <a:off x="8987462" y="5464205"/>
            <a:ext cx="423514" cy="646331"/>
          </a:xfrm>
          <a:prstGeom prst="rect">
            <a:avLst/>
          </a:prstGeom>
          <a:noFill/>
        </p:spPr>
        <p:txBody>
          <a:bodyPr wrap="none" rtlCol="0">
            <a:spAutoFit/>
          </a:bodyPr>
          <a:lstStyle/>
          <a:p>
            <a:r>
              <a:rPr lang="en-US" sz="3600" dirty="0">
                <a:solidFill>
                  <a:srgbClr val="FF0000"/>
                </a:solidFill>
              </a:rPr>
              <a:t>X</a:t>
            </a:r>
          </a:p>
        </p:txBody>
      </p:sp>
      <p:sp>
        <p:nvSpPr>
          <p:cNvPr id="7" name="TextBox 6">
            <a:extLst>
              <a:ext uri="{FF2B5EF4-FFF2-40B4-BE49-F238E27FC236}">
                <a16:creationId xmlns:a16="http://schemas.microsoft.com/office/drawing/2014/main" id="{A078B408-8047-61CB-DC57-99A8B8D0921F}"/>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38794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DDF0E-4956-2060-4FB5-43EB63260975}"/>
              </a:ext>
            </a:extLst>
          </p:cNvPr>
          <p:cNvSpPr txBox="1">
            <a:spLocks noChangeAspect="1"/>
          </p:cNvSpPr>
          <p:nvPr/>
        </p:nvSpPr>
        <p:spPr>
          <a:xfrm>
            <a:off x="2942784" y="3419237"/>
            <a:ext cx="4231238" cy="369332"/>
          </a:xfrm>
          <a:prstGeom prst="rect">
            <a:avLst/>
          </a:prstGeom>
          <a:noFill/>
        </p:spPr>
        <p:txBody>
          <a:bodyPr wrap="square" rtlCol="0">
            <a:spAutoFit/>
          </a:bodyPr>
          <a:lstStyle/>
          <a:p>
            <a:pPr algn="ctr"/>
            <a:r>
              <a:rPr lang="en-US" dirty="0">
                <a:solidFill>
                  <a:srgbClr val="FF0000"/>
                </a:solidFill>
              </a:rPr>
              <a:t>Sort 6 responders, TIGIT</a:t>
            </a:r>
            <a:r>
              <a:rPr lang="en-US" baseline="30000" dirty="0">
                <a:solidFill>
                  <a:srgbClr val="FF0000"/>
                </a:solidFill>
              </a:rPr>
              <a:t>+</a:t>
            </a:r>
            <a:r>
              <a:rPr lang="en-US" dirty="0">
                <a:solidFill>
                  <a:srgbClr val="FF0000"/>
                </a:solidFill>
              </a:rPr>
              <a:t>KLRG1</a:t>
            </a:r>
            <a:r>
              <a:rPr lang="en-US" baseline="30000" dirty="0">
                <a:solidFill>
                  <a:srgbClr val="FF0000"/>
                </a:solidFill>
              </a:rPr>
              <a:t>+</a:t>
            </a:r>
            <a:r>
              <a:rPr lang="en-US" dirty="0">
                <a:solidFill>
                  <a:srgbClr val="FF0000"/>
                </a:solidFill>
              </a:rPr>
              <a:t> high</a:t>
            </a:r>
          </a:p>
        </p:txBody>
      </p:sp>
      <p:cxnSp>
        <p:nvCxnSpPr>
          <p:cNvPr id="13" name="Straight Arrow Connector 12">
            <a:extLst>
              <a:ext uri="{FF2B5EF4-FFF2-40B4-BE49-F238E27FC236}">
                <a16:creationId xmlns:a16="http://schemas.microsoft.com/office/drawing/2014/main" id="{CAA31FF8-2E36-0321-9CB3-93CBB5FA7709}"/>
              </a:ext>
            </a:extLst>
          </p:cNvPr>
          <p:cNvCxnSpPr>
            <a:cxnSpLocks noChangeAspect="1"/>
          </p:cNvCxnSpPr>
          <p:nvPr/>
        </p:nvCxnSpPr>
        <p:spPr>
          <a:xfrm>
            <a:off x="3039834" y="3829189"/>
            <a:ext cx="4037138" cy="0"/>
          </a:xfrm>
          <a:prstGeom prst="straightConnector1">
            <a:avLst/>
          </a:prstGeom>
          <a:ln w="317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F11BB4-8C7E-CA93-7554-ED0DC4BC70F1}"/>
              </a:ext>
            </a:extLst>
          </p:cNvPr>
          <p:cNvSpPr txBox="1">
            <a:spLocks noChangeAspect="1"/>
          </p:cNvSpPr>
          <p:nvPr/>
        </p:nvSpPr>
        <p:spPr>
          <a:xfrm>
            <a:off x="3039834" y="3906208"/>
            <a:ext cx="4012217" cy="369332"/>
          </a:xfrm>
          <a:prstGeom prst="rect">
            <a:avLst/>
          </a:prstGeom>
          <a:noFill/>
        </p:spPr>
        <p:txBody>
          <a:bodyPr wrap="square" rtlCol="0">
            <a:spAutoFit/>
          </a:bodyPr>
          <a:lstStyle/>
          <a:p>
            <a:pPr algn="ctr"/>
            <a:r>
              <a:rPr lang="en-US" dirty="0">
                <a:solidFill>
                  <a:srgbClr val="7030A0"/>
                </a:solidFill>
              </a:rPr>
              <a:t>Sort 4 non-responders, TIGIT</a:t>
            </a:r>
            <a:r>
              <a:rPr lang="en-US" baseline="30000" dirty="0">
                <a:solidFill>
                  <a:srgbClr val="7030A0"/>
                </a:solidFill>
              </a:rPr>
              <a:t>+</a:t>
            </a:r>
            <a:r>
              <a:rPr lang="en-US" dirty="0">
                <a:solidFill>
                  <a:srgbClr val="7030A0"/>
                </a:solidFill>
              </a:rPr>
              <a:t>KLRG1</a:t>
            </a:r>
            <a:r>
              <a:rPr lang="en-US" baseline="30000" dirty="0">
                <a:solidFill>
                  <a:srgbClr val="7030A0"/>
                </a:solidFill>
              </a:rPr>
              <a:t>+</a:t>
            </a:r>
            <a:r>
              <a:rPr lang="en-US" dirty="0">
                <a:solidFill>
                  <a:srgbClr val="7030A0"/>
                </a:solidFill>
              </a:rPr>
              <a:t> low</a:t>
            </a:r>
          </a:p>
        </p:txBody>
      </p:sp>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fontScale="90000"/>
          </a:bodyPr>
          <a:lstStyle/>
          <a:p>
            <a:r>
              <a:rPr lang="en-US" sz="3600" dirty="0" err="1"/>
              <a:t>ATACseq</a:t>
            </a:r>
            <a:r>
              <a:rPr lang="en-US" sz="3600" dirty="0"/>
              <a:t> from subpopulations of non-naïve CD8s from responders &amp; non-responders to teplizumab (T1D drug)</a:t>
            </a:r>
          </a:p>
        </p:txBody>
      </p:sp>
      <p:grpSp>
        <p:nvGrpSpPr>
          <p:cNvPr id="12" name="Group 11">
            <a:extLst>
              <a:ext uri="{FF2B5EF4-FFF2-40B4-BE49-F238E27FC236}">
                <a16:creationId xmlns:a16="http://schemas.microsoft.com/office/drawing/2014/main" id="{144A5FC5-7B8F-E7F5-2943-44AFB6D44775}"/>
              </a:ext>
            </a:extLst>
          </p:cNvPr>
          <p:cNvGrpSpPr/>
          <p:nvPr/>
        </p:nvGrpSpPr>
        <p:grpSpPr>
          <a:xfrm>
            <a:off x="6933529" y="2037896"/>
            <a:ext cx="5630100" cy="3352408"/>
            <a:chOff x="5323138" y="999946"/>
            <a:chExt cx="5630100" cy="3352408"/>
          </a:xfrm>
        </p:grpSpPr>
        <p:pic>
          <p:nvPicPr>
            <p:cNvPr id="23" name="Picture 22" descr="A diagram of different colored circles&#10;&#10;Description automatically generated">
              <a:extLst>
                <a:ext uri="{FF2B5EF4-FFF2-40B4-BE49-F238E27FC236}">
                  <a16:creationId xmlns:a16="http://schemas.microsoft.com/office/drawing/2014/main" id="{B038A01D-9EFA-02D1-B84F-9BE3F848EEC6}"/>
                </a:ext>
              </a:extLst>
            </p:cNvPr>
            <p:cNvPicPr>
              <a:picLocks noChangeAspect="1"/>
            </p:cNvPicPr>
            <p:nvPr/>
          </p:nvPicPr>
          <p:blipFill rotWithShape="1">
            <a:blip r:embed="rId3">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32" name="Rectangle 31">
              <a:extLst>
                <a:ext uri="{FF2B5EF4-FFF2-40B4-BE49-F238E27FC236}">
                  <a16:creationId xmlns:a16="http://schemas.microsoft.com/office/drawing/2014/main" id="{3A42B8D0-1B37-5CCF-F21E-193B873E6607}"/>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279C3638-7A46-82AE-E1F8-978D999941D6}"/>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C22066C6-3779-765C-AEA8-9DEDD660E927}"/>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3504A3F7-0EB6-8C38-F0D0-36BF65A8F551}"/>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CF48D8B-2162-28F5-021C-4DC377685DE7}"/>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36" name="Rectangle 35">
              <a:extLst>
                <a:ext uri="{FF2B5EF4-FFF2-40B4-BE49-F238E27FC236}">
                  <a16:creationId xmlns:a16="http://schemas.microsoft.com/office/drawing/2014/main" id="{85306B80-647F-D677-E37C-27660A5917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20F6BCA-58B3-F4E3-5BB9-1B419610C0B2}"/>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6" name="TextBox 25">
              <a:extLst>
                <a:ext uri="{FF2B5EF4-FFF2-40B4-BE49-F238E27FC236}">
                  <a16:creationId xmlns:a16="http://schemas.microsoft.com/office/drawing/2014/main" id="{DE16B859-913C-B79F-BB67-ECAEE73B57F0}"/>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7" name="TextBox 26">
              <a:extLst>
                <a:ext uri="{FF2B5EF4-FFF2-40B4-BE49-F238E27FC236}">
                  <a16:creationId xmlns:a16="http://schemas.microsoft.com/office/drawing/2014/main" id="{5A32F841-1546-3064-3A7A-93CF803AE6B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43" name="TextBox 42">
              <a:extLst>
                <a:ext uri="{FF2B5EF4-FFF2-40B4-BE49-F238E27FC236}">
                  <a16:creationId xmlns:a16="http://schemas.microsoft.com/office/drawing/2014/main" id="{EE9860C3-8B0C-19A7-3B76-13163EBAEC6F}"/>
                </a:ext>
              </a:extLst>
            </p:cNvPr>
            <p:cNvSpPr txBox="1">
              <a:spLocks noChangeAspect="1"/>
            </p:cNvSpPr>
            <p:nvPr/>
          </p:nvSpPr>
          <p:spPr>
            <a:xfrm>
              <a:off x="5899338" y="999946"/>
              <a:ext cx="4307776" cy="369332"/>
            </a:xfrm>
            <a:prstGeom prst="rect">
              <a:avLst/>
            </a:prstGeom>
            <a:noFill/>
          </p:spPr>
          <p:txBody>
            <a:bodyPr wrap="square" rtlCol="0">
              <a:spAutoFit/>
            </a:bodyPr>
            <a:lstStyle/>
            <a:p>
              <a:pPr algn="ctr"/>
              <a:r>
                <a:rPr lang="en-US" dirty="0"/>
                <a:t>bulk ATAC-seq of 5 populations (bolded)</a:t>
              </a:r>
            </a:p>
          </p:txBody>
        </p:sp>
        <p:sp>
          <p:nvSpPr>
            <p:cNvPr id="2" name="Rectangle 1">
              <a:extLst>
                <a:ext uri="{FF2B5EF4-FFF2-40B4-BE49-F238E27FC236}">
                  <a16:creationId xmlns:a16="http://schemas.microsoft.com/office/drawing/2014/main" id="{469C6EF8-B18A-2633-2BC6-717A1988EFC2}"/>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4FBE263-5181-D095-1315-0E576581704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2796CF-68AA-E0C2-2A4D-AF01A0EFEFC6}"/>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73A9528-3E43-27E0-A533-F249C8A2B603}"/>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17" name="TextBox 16">
              <a:extLst>
                <a:ext uri="{FF2B5EF4-FFF2-40B4-BE49-F238E27FC236}">
                  <a16:creationId xmlns:a16="http://schemas.microsoft.com/office/drawing/2014/main" id="{DF26B731-89F4-9C26-C3EE-FFD4984889F9}"/>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8" name="TextBox 27">
              <a:extLst>
                <a:ext uri="{FF2B5EF4-FFF2-40B4-BE49-F238E27FC236}">
                  <a16:creationId xmlns:a16="http://schemas.microsoft.com/office/drawing/2014/main" id="{07A97EB9-139A-505E-39EE-D3EB712119A3}"/>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
        <p:nvSpPr>
          <p:cNvPr id="5" name="TextBox 4">
            <a:extLst>
              <a:ext uri="{FF2B5EF4-FFF2-40B4-BE49-F238E27FC236}">
                <a16:creationId xmlns:a16="http://schemas.microsoft.com/office/drawing/2014/main" id="{DD002299-9413-3E82-D8D4-4B6CA96CF91F}"/>
              </a:ext>
            </a:extLst>
          </p:cNvPr>
          <p:cNvSpPr txBox="1"/>
          <p:nvPr/>
        </p:nvSpPr>
        <p:spPr>
          <a:xfrm>
            <a:off x="341596" y="5585833"/>
            <a:ext cx="2795872" cy="553998"/>
          </a:xfrm>
          <a:prstGeom prst="rect">
            <a:avLst/>
          </a:prstGeom>
          <a:noFill/>
        </p:spPr>
        <p:txBody>
          <a:bodyPr wrap="square">
            <a:spAutoFit/>
          </a:bodyPr>
          <a:lstStyle/>
          <a:p>
            <a:r>
              <a:rPr lang="en-US" sz="1500" dirty="0"/>
              <a:t>Responders: &lt; 40% decline in C-</a:t>
            </a:r>
          </a:p>
          <a:p>
            <a:r>
              <a:rPr lang="en-US" sz="1500" dirty="0"/>
              <a:t>peptide AUC in two years</a:t>
            </a:r>
          </a:p>
        </p:txBody>
      </p:sp>
      <p:grpSp>
        <p:nvGrpSpPr>
          <p:cNvPr id="18" name="Group 17">
            <a:extLst>
              <a:ext uri="{FF2B5EF4-FFF2-40B4-BE49-F238E27FC236}">
                <a16:creationId xmlns:a16="http://schemas.microsoft.com/office/drawing/2014/main" id="{F048B7CF-8299-66D3-F1F6-C67BC55836A0}"/>
              </a:ext>
            </a:extLst>
          </p:cNvPr>
          <p:cNvGrpSpPr/>
          <p:nvPr/>
        </p:nvGrpSpPr>
        <p:grpSpPr>
          <a:xfrm>
            <a:off x="84217" y="2501686"/>
            <a:ext cx="2997200" cy="2968625"/>
            <a:chOff x="84217" y="2903129"/>
            <a:chExt cx="2997200" cy="2968625"/>
          </a:xfrm>
        </p:grpSpPr>
        <p:graphicFrame>
          <p:nvGraphicFramePr>
            <p:cNvPr id="7" name="Object 6">
              <a:extLst>
                <a:ext uri="{FF2B5EF4-FFF2-40B4-BE49-F238E27FC236}">
                  <a16:creationId xmlns:a16="http://schemas.microsoft.com/office/drawing/2014/main" id="{9AB5784B-9900-77CB-CED4-932B9ACADD80}"/>
                </a:ext>
              </a:extLst>
            </p:cNvPr>
            <p:cNvGraphicFramePr>
              <a:graphicFrameLocks noChangeAspect="1"/>
            </p:cNvGraphicFramePr>
            <p:nvPr/>
          </p:nvGraphicFramePr>
          <p:xfrm>
            <a:off x="84217" y="2903129"/>
            <a:ext cx="2997200" cy="2968625"/>
          </p:xfrm>
          <a:graphic>
            <a:graphicData uri="http://schemas.openxmlformats.org/presentationml/2006/ole">
              <mc:AlternateContent xmlns:mc="http://schemas.openxmlformats.org/markup-compatibility/2006">
                <mc:Choice xmlns:v="urn:schemas-microsoft-com:vml" Requires="v">
                  <p:oleObj name="Prism 10" r:id="rId4" imgW="2997410" imgH="2969309" progId="Prism10.Document">
                    <p:embed/>
                  </p:oleObj>
                </mc:Choice>
                <mc:Fallback>
                  <p:oleObj name="Prism 10" r:id="rId4" imgW="2997410" imgH="2969309" progId="Prism10.Document">
                    <p:embed/>
                    <p:pic>
                      <p:nvPicPr>
                        <p:cNvPr id="7" name="Object 6">
                          <a:extLst>
                            <a:ext uri="{FF2B5EF4-FFF2-40B4-BE49-F238E27FC236}">
                              <a16:creationId xmlns:a16="http://schemas.microsoft.com/office/drawing/2014/main" id="{9AB5784B-9900-77CB-CED4-932B9ACADD80}"/>
                            </a:ext>
                          </a:extLst>
                        </p:cNvPr>
                        <p:cNvPicPr/>
                        <p:nvPr/>
                      </p:nvPicPr>
                      <p:blipFill>
                        <a:blip r:embed="rId5"/>
                        <a:stretch>
                          <a:fillRect/>
                        </a:stretch>
                      </p:blipFill>
                      <p:spPr>
                        <a:xfrm>
                          <a:off x="84217" y="2903129"/>
                          <a:ext cx="2997200" cy="296862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764AEA4-B2E9-3908-BC8E-6A7FB588426E}"/>
                </a:ext>
              </a:extLst>
            </p:cNvPr>
            <p:cNvSpPr/>
            <p:nvPr/>
          </p:nvSpPr>
          <p:spPr>
            <a:xfrm>
              <a:off x="1875684" y="4601437"/>
              <a:ext cx="314844" cy="430903"/>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A0A443C-F8BC-C355-95EE-5162D7CD8A0C}"/>
                </a:ext>
              </a:extLst>
            </p:cNvPr>
            <p:cNvSpPr/>
            <p:nvPr/>
          </p:nvSpPr>
          <p:spPr>
            <a:xfrm>
              <a:off x="2243174" y="3722324"/>
              <a:ext cx="314844" cy="43090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3D2336E-645A-8C71-4FFC-60C62AEDEB8F}"/>
                </a:ext>
              </a:extLst>
            </p:cNvPr>
            <p:cNvSpPr/>
            <p:nvPr/>
          </p:nvSpPr>
          <p:spPr>
            <a:xfrm>
              <a:off x="650631" y="5563254"/>
              <a:ext cx="2215661" cy="2284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E8A92B7-1994-8EFD-6EDE-FE9D524EE3CA}"/>
                </a:ext>
              </a:extLst>
            </p:cNvPr>
            <p:cNvSpPr txBox="1"/>
            <p:nvPr/>
          </p:nvSpPr>
          <p:spPr>
            <a:xfrm>
              <a:off x="384694" y="5468582"/>
              <a:ext cx="2612959" cy="323165"/>
            </a:xfrm>
            <a:prstGeom prst="rect">
              <a:avLst/>
            </a:prstGeom>
            <a:noFill/>
          </p:spPr>
          <p:txBody>
            <a:bodyPr wrap="none" rtlCol="0">
              <a:spAutoFit/>
            </a:bodyPr>
            <a:lstStyle/>
            <a:p>
              <a:r>
                <a:rPr lang="en-US" sz="1500" dirty="0"/>
                <a:t>Months post start of treatment</a:t>
              </a:r>
            </a:p>
          </p:txBody>
        </p:sp>
      </p:grpSp>
    </p:spTree>
    <p:extLst>
      <p:ext uri="{BB962C8B-B14F-4D97-AF65-F5344CB8AC3E}">
        <p14:creationId xmlns:p14="http://schemas.microsoft.com/office/powerpoint/2010/main" val="3523112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4358268" cy="1325563"/>
          </a:xfrm>
        </p:spPr>
        <p:txBody>
          <a:bodyPr>
            <a:normAutofit/>
          </a:bodyPr>
          <a:lstStyle/>
          <a:p>
            <a:r>
              <a:rPr lang="en-US" dirty="0" err="1"/>
              <a:t>ATACseq</a:t>
            </a:r>
            <a:r>
              <a:rPr lang="en-US" dirty="0"/>
              <a:t> methods</a:t>
            </a:r>
          </a:p>
        </p:txBody>
      </p:sp>
      <p:pic>
        <p:nvPicPr>
          <p:cNvPr id="7170" name="Picture 2" descr="Schematic overview of ATAC-Seq protocol. Figure from Wikipedia.">
            <a:extLst>
              <a:ext uri="{FF2B5EF4-FFF2-40B4-BE49-F238E27FC236}">
                <a16:creationId xmlns:a16="http://schemas.microsoft.com/office/drawing/2014/main" id="{D2E759E0-2B5E-BBBA-85AE-049E0498A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768" y="0"/>
            <a:ext cx="6286739" cy="654269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BD784FB-CCE8-A2FC-0D83-DFC8BB8CD40E}"/>
              </a:ext>
            </a:extLst>
          </p:cNvPr>
          <p:cNvSpPr>
            <a:spLocks noGrp="1"/>
          </p:cNvSpPr>
          <p:nvPr>
            <p:ph idx="1"/>
          </p:nvPr>
        </p:nvSpPr>
        <p:spPr>
          <a:xfrm>
            <a:off x="838201" y="1919289"/>
            <a:ext cx="4739593" cy="4623402"/>
          </a:xfrm>
        </p:spPr>
        <p:txBody>
          <a:bodyPr>
            <a:normAutofit/>
          </a:bodyPr>
          <a:lstStyle/>
          <a:p>
            <a:r>
              <a:rPr lang="en-US" dirty="0" err="1"/>
              <a:t>ATACseq</a:t>
            </a:r>
            <a:r>
              <a:rPr lang="en-US" dirty="0"/>
              <a:t> = assay for transposable-accessible chromatin with sequencing</a:t>
            </a:r>
          </a:p>
        </p:txBody>
      </p:sp>
      <p:sp>
        <p:nvSpPr>
          <p:cNvPr id="3" name="TextBox 2">
            <a:extLst>
              <a:ext uri="{FF2B5EF4-FFF2-40B4-BE49-F238E27FC236}">
                <a16:creationId xmlns:a16="http://schemas.microsoft.com/office/drawing/2014/main" id="{0F5FB2C9-1381-BAB9-D1A8-9AB364D6867E}"/>
              </a:ext>
            </a:extLst>
          </p:cNvPr>
          <p:cNvSpPr txBox="1"/>
          <p:nvPr/>
        </p:nvSpPr>
        <p:spPr>
          <a:xfrm>
            <a:off x="8274205" y="6358025"/>
            <a:ext cx="1892249" cy="369332"/>
          </a:xfrm>
          <a:prstGeom prst="rect">
            <a:avLst/>
          </a:prstGeom>
          <a:noFill/>
        </p:spPr>
        <p:txBody>
          <a:bodyPr wrap="none" rtlCol="0">
            <a:spAutoFit/>
          </a:bodyPr>
          <a:lstStyle/>
          <a:p>
            <a:r>
              <a:rPr lang="en-US" dirty="0" err="1"/>
              <a:t>AtacSeqWorkshop</a:t>
            </a:r>
            <a:endParaRPr lang="en-US" dirty="0"/>
          </a:p>
        </p:txBody>
      </p:sp>
    </p:spTree>
    <p:extLst>
      <p:ext uri="{BB962C8B-B14F-4D97-AF65-F5344CB8AC3E}">
        <p14:creationId xmlns:p14="http://schemas.microsoft.com/office/powerpoint/2010/main" val="91152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Epigenetic profiles between different cell sorts look distinct</a:t>
            </a:r>
          </a:p>
        </p:txBody>
      </p:sp>
      <p:pic>
        <p:nvPicPr>
          <p:cNvPr id="3" name="Picture 2">
            <a:extLst>
              <a:ext uri="{FF2B5EF4-FFF2-40B4-BE49-F238E27FC236}">
                <a16:creationId xmlns:a16="http://schemas.microsoft.com/office/drawing/2014/main" id="{BE617289-BCAB-3D0C-623F-DC5D2873A640}"/>
              </a:ext>
            </a:extLst>
          </p:cNvPr>
          <p:cNvPicPr>
            <a:picLocks noChangeAspect="1"/>
          </p:cNvPicPr>
          <p:nvPr/>
        </p:nvPicPr>
        <p:blipFill>
          <a:blip r:embed="rId3"/>
          <a:stretch>
            <a:fillRect/>
          </a:stretch>
        </p:blipFill>
        <p:spPr>
          <a:xfrm>
            <a:off x="2160946" y="1494839"/>
            <a:ext cx="8075873" cy="5363161"/>
          </a:xfrm>
          <a:prstGeom prst="rect">
            <a:avLst/>
          </a:prstGeom>
        </p:spPr>
      </p:pic>
    </p:spTree>
    <p:extLst>
      <p:ext uri="{BB962C8B-B14F-4D97-AF65-F5344CB8AC3E}">
        <p14:creationId xmlns:p14="http://schemas.microsoft.com/office/powerpoint/2010/main" val="310969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Childhood interest in STEM</a:t>
            </a:r>
          </a:p>
        </p:txBody>
      </p:sp>
      <p:pic>
        <p:nvPicPr>
          <p:cNvPr id="4" name="Picture 3">
            <a:extLst>
              <a:ext uri="{FF2B5EF4-FFF2-40B4-BE49-F238E27FC236}">
                <a16:creationId xmlns:a16="http://schemas.microsoft.com/office/drawing/2014/main" id="{7EAF0F28-9985-E089-1876-6679B29EF0BB}"/>
              </a:ext>
            </a:extLst>
          </p:cNvPr>
          <p:cNvPicPr>
            <a:picLocks noChangeAspect="1"/>
          </p:cNvPicPr>
          <p:nvPr/>
        </p:nvPicPr>
        <p:blipFill>
          <a:blip r:embed="rId3"/>
          <a:stretch>
            <a:fillRect/>
          </a:stretch>
        </p:blipFill>
        <p:spPr>
          <a:xfrm>
            <a:off x="7225402" y="3111701"/>
            <a:ext cx="1200785" cy="1279525"/>
          </a:xfrm>
          <a:prstGeom prst="rect">
            <a:avLst/>
          </a:prstGeom>
        </p:spPr>
      </p:pic>
      <p:pic>
        <p:nvPicPr>
          <p:cNvPr id="5" name="Picture 4">
            <a:extLst>
              <a:ext uri="{FF2B5EF4-FFF2-40B4-BE49-F238E27FC236}">
                <a16:creationId xmlns:a16="http://schemas.microsoft.com/office/drawing/2014/main" id="{F1EB4D44-02A6-57DE-0286-CF032E0D8837}"/>
              </a:ext>
            </a:extLst>
          </p:cNvPr>
          <p:cNvPicPr>
            <a:picLocks noChangeAspect="1"/>
          </p:cNvPicPr>
          <p:nvPr/>
        </p:nvPicPr>
        <p:blipFill>
          <a:blip r:embed="rId4"/>
          <a:stretch>
            <a:fillRect/>
          </a:stretch>
        </p:blipFill>
        <p:spPr>
          <a:xfrm>
            <a:off x="8666839" y="3442367"/>
            <a:ext cx="715222" cy="774277"/>
          </a:xfrm>
          <a:prstGeom prst="rect">
            <a:avLst/>
          </a:prstGeom>
        </p:spPr>
      </p:pic>
      <p:pic>
        <p:nvPicPr>
          <p:cNvPr id="1028" name="Picture 4" descr="Hey! Play! Kid's Toy Violin with 4 Adjustable Strings and Bow - Musical  Sounds- Realistic-Looking Instrument for Learning Classical Music">
            <a:extLst>
              <a:ext uri="{FF2B5EF4-FFF2-40B4-BE49-F238E27FC236}">
                <a16:creationId xmlns:a16="http://schemas.microsoft.com/office/drawing/2014/main" id="{89404C81-FF8B-37D9-B9BB-9B5E0A05B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897" y="3057285"/>
            <a:ext cx="1635760" cy="163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C52781-7E9E-A3DA-B1A0-3D81D7B63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962" y="3177427"/>
            <a:ext cx="1022842" cy="1203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15EF15-13BB-FBAC-D798-6379AE7CD29A}"/>
              </a:ext>
            </a:extLst>
          </p:cNvPr>
          <p:cNvPicPr>
            <a:picLocks noChangeAspect="1"/>
          </p:cNvPicPr>
          <p:nvPr/>
        </p:nvPicPr>
        <p:blipFill>
          <a:blip r:embed="rId7"/>
          <a:stretch>
            <a:fillRect/>
          </a:stretch>
        </p:blipFill>
        <p:spPr>
          <a:xfrm>
            <a:off x="9580183" y="3101245"/>
            <a:ext cx="1093541" cy="1464564"/>
          </a:xfrm>
          <a:prstGeom prst="rect">
            <a:avLst/>
          </a:prstGeom>
        </p:spPr>
      </p:pic>
      <p:pic>
        <p:nvPicPr>
          <p:cNvPr id="8" name="Picture 7">
            <a:extLst>
              <a:ext uri="{FF2B5EF4-FFF2-40B4-BE49-F238E27FC236}">
                <a16:creationId xmlns:a16="http://schemas.microsoft.com/office/drawing/2014/main" id="{8411F60D-3F3D-EA92-94DD-4FAE2FB27442}"/>
              </a:ext>
            </a:extLst>
          </p:cNvPr>
          <p:cNvPicPr>
            <a:picLocks noChangeAspect="1"/>
          </p:cNvPicPr>
          <p:nvPr/>
        </p:nvPicPr>
        <p:blipFill>
          <a:blip r:embed="rId8"/>
          <a:stretch>
            <a:fillRect/>
          </a:stretch>
        </p:blipFill>
        <p:spPr>
          <a:xfrm>
            <a:off x="727617" y="2835498"/>
            <a:ext cx="1863513" cy="1811020"/>
          </a:xfrm>
          <a:prstGeom prst="rect">
            <a:avLst/>
          </a:prstGeom>
        </p:spPr>
      </p:pic>
      <p:sp>
        <p:nvSpPr>
          <p:cNvPr id="9" name="TextBox 8">
            <a:extLst>
              <a:ext uri="{FF2B5EF4-FFF2-40B4-BE49-F238E27FC236}">
                <a16:creationId xmlns:a16="http://schemas.microsoft.com/office/drawing/2014/main" id="{2D405D0F-9864-E511-486F-5B6FB2037BAA}"/>
              </a:ext>
            </a:extLst>
          </p:cNvPr>
          <p:cNvSpPr txBox="1"/>
          <p:nvPr/>
        </p:nvSpPr>
        <p:spPr>
          <a:xfrm>
            <a:off x="4221084" y="2438400"/>
            <a:ext cx="1641796" cy="369332"/>
          </a:xfrm>
          <a:prstGeom prst="rect">
            <a:avLst/>
          </a:prstGeom>
          <a:noFill/>
        </p:spPr>
        <p:txBody>
          <a:bodyPr wrap="none" rtlCol="0">
            <a:spAutoFit/>
          </a:bodyPr>
          <a:lstStyle/>
          <a:p>
            <a:r>
              <a:rPr lang="en-US" dirty="0"/>
              <a:t>Extracurriculars</a:t>
            </a:r>
          </a:p>
        </p:txBody>
      </p:sp>
      <p:pic>
        <p:nvPicPr>
          <p:cNvPr id="10" name="Picture 2" descr="Chess - Wikipedia">
            <a:extLst>
              <a:ext uri="{FF2B5EF4-FFF2-40B4-BE49-F238E27FC236}">
                <a16:creationId xmlns:a16="http://schemas.microsoft.com/office/drawing/2014/main" id="{D4FF5348-CE54-8606-DFD1-04B39695F5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4285" y="3136666"/>
            <a:ext cx="1641265" cy="1509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AA98B8-83CC-83E3-4A27-1BC6E96962FF}"/>
              </a:ext>
            </a:extLst>
          </p:cNvPr>
          <p:cNvSpPr txBox="1"/>
          <p:nvPr/>
        </p:nvSpPr>
        <p:spPr>
          <a:xfrm>
            <a:off x="350521" y="2438400"/>
            <a:ext cx="2617704" cy="369332"/>
          </a:xfrm>
          <a:prstGeom prst="rect">
            <a:avLst/>
          </a:prstGeom>
          <a:noFill/>
        </p:spPr>
        <p:txBody>
          <a:bodyPr wrap="none" rtlCol="0">
            <a:spAutoFit/>
          </a:bodyPr>
          <a:lstStyle/>
          <a:p>
            <a:r>
              <a:rPr lang="en-US" dirty="0"/>
              <a:t>Mom (electrical engineer)</a:t>
            </a:r>
          </a:p>
        </p:txBody>
      </p:sp>
      <p:sp>
        <p:nvSpPr>
          <p:cNvPr id="12" name="TextBox 11">
            <a:extLst>
              <a:ext uri="{FF2B5EF4-FFF2-40B4-BE49-F238E27FC236}">
                <a16:creationId xmlns:a16="http://schemas.microsoft.com/office/drawing/2014/main" id="{506E8FE7-0214-F1B9-6B56-67D0F618AAC2}"/>
              </a:ext>
            </a:extLst>
          </p:cNvPr>
          <p:cNvSpPr txBox="1"/>
          <p:nvPr/>
        </p:nvSpPr>
        <p:spPr>
          <a:xfrm>
            <a:off x="8757536" y="2438400"/>
            <a:ext cx="1846916" cy="369332"/>
          </a:xfrm>
          <a:prstGeom prst="rect">
            <a:avLst/>
          </a:prstGeom>
          <a:noFill/>
        </p:spPr>
        <p:txBody>
          <a:bodyPr wrap="none" rtlCol="0">
            <a:spAutoFit/>
          </a:bodyPr>
          <a:lstStyle/>
          <a:p>
            <a:r>
              <a:rPr lang="en-US" dirty="0"/>
              <a:t>Inspiring teachers</a:t>
            </a:r>
          </a:p>
        </p:txBody>
      </p:sp>
      <p:sp>
        <p:nvSpPr>
          <p:cNvPr id="13" name="TextBox 12">
            <a:extLst>
              <a:ext uri="{FF2B5EF4-FFF2-40B4-BE49-F238E27FC236}">
                <a16:creationId xmlns:a16="http://schemas.microsoft.com/office/drawing/2014/main" id="{413CD26C-95AF-D9C4-E50A-15D7FD43A6AB}"/>
              </a:ext>
            </a:extLst>
          </p:cNvPr>
          <p:cNvSpPr txBox="1"/>
          <p:nvPr/>
        </p:nvSpPr>
        <p:spPr>
          <a:xfrm>
            <a:off x="7313058" y="4565809"/>
            <a:ext cx="1025474" cy="369332"/>
          </a:xfrm>
          <a:prstGeom prst="rect">
            <a:avLst/>
          </a:prstGeom>
          <a:noFill/>
        </p:spPr>
        <p:txBody>
          <a:bodyPr wrap="none" rtlCol="0">
            <a:spAutoFit/>
          </a:bodyPr>
          <a:lstStyle/>
          <a:p>
            <a:r>
              <a:rPr lang="en-US" dirty="0"/>
              <a:t>Mr. Allen</a:t>
            </a:r>
          </a:p>
        </p:txBody>
      </p:sp>
      <p:sp>
        <p:nvSpPr>
          <p:cNvPr id="14" name="TextBox 13">
            <a:extLst>
              <a:ext uri="{FF2B5EF4-FFF2-40B4-BE49-F238E27FC236}">
                <a16:creationId xmlns:a16="http://schemas.microsoft.com/office/drawing/2014/main" id="{0D28B888-AEAF-A1B5-D40E-6EFEE48FC87A}"/>
              </a:ext>
            </a:extLst>
          </p:cNvPr>
          <p:cNvSpPr txBox="1"/>
          <p:nvPr/>
        </p:nvSpPr>
        <p:spPr>
          <a:xfrm>
            <a:off x="8396521" y="4565809"/>
            <a:ext cx="1255857" cy="369332"/>
          </a:xfrm>
          <a:prstGeom prst="rect">
            <a:avLst/>
          </a:prstGeom>
          <a:noFill/>
        </p:spPr>
        <p:txBody>
          <a:bodyPr wrap="none" rtlCol="0">
            <a:spAutoFit/>
          </a:bodyPr>
          <a:lstStyle/>
          <a:p>
            <a:r>
              <a:rPr lang="en-US" dirty="0"/>
              <a:t>Ms. </a:t>
            </a:r>
            <a:r>
              <a:rPr lang="en-US" dirty="0" err="1"/>
              <a:t>Detzler</a:t>
            </a:r>
            <a:endParaRPr lang="en-US" dirty="0"/>
          </a:p>
        </p:txBody>
      </p:sp>
      <p:sp>
        <p:nvSpPr>
          <p:cNvPr id="15" name="TextBox 14">
            <a:extLst>
              <a:ext uri="{FF2B5EF4-FFF2-40B4-BE49-F238E27FC236}">
                <a16:creationId xmlns:a16="http://schemas.microsoft.com/office/drawing/2014/main" id="{3A2BE812-F80C-96A8-AAB9-21897A0F3AA0}"/>
              </a:ext>
            </a:extLst>
          </p:cNvPr>
          <p:cNvSpPr txBox="1"/>
          <p:nvPr/>
        </p:nvSpPr>
        <p:spPr>
          <a:xfrm>
            <a:off x="9534194" y="4565809"/>
            <a:ext cx="1185517" cy="369332"/>
          </a:xfrm>
          <a:prstGeom prst="rect">
            <a:avLst/>
          </a:prstGeom>
          <a:noFill/>
        </p:spPr>
        <p:txBody>
          <a:bodyPr wrap="none" rtlCol="0">
            <a:spAutoFit/>
          </a:bodyPr>
          <a:lstStyle/>
          <a:p>
            <a:r>
              <a:rPr lang="en-US" dirty="0"/>
              <a:t>Dr. </a:t>
            </a:r>
            <a:r>
              <a:rPr lang="en-US" dirty="0" err="1"/>
              <a:t>Matsko</a:t>
            </a:r>
            <a:endParaRPr lang="en-US" dirty="0"/>
          </a:p>
        </p:txBody>
      </p:sp>
      <p:sp>
        <p:nvSpPr>
          <p:cNvPr id="16" name="TextBox 15">
            <a:extLst>
              <a:ext uri="{FF2B5EF4-FFF2-40B4-BE49-F238E27FC236}">
                <a16:creationId xmlns:a16="http://schemas.microsoft.com/office/drawing/2014/main" id="{685D49F8-F5D0-0ACB-5E9B-454B300CF0B0}"/>
              </a:ext>
            </a:extLst>
          </p:cNvPr>
          <p:cNvSpPr txBox="1"/>
          <p:nvPr/>
        </p:nvSpPr>
        <p:spPr>
          <a:xfrm>
            <a:off x="10683352" y="4565809"/>
            <a:ext cx="1562159" cy="369332"/>
          </a:xfrm>
          <a:prstGeom prst="rect">
            <a:avLst/>
          </a:prstGeom>
          <a:noFill/>
        </p:spPr>
        <p:txBody>
          <a:bodyPr wrap="none" rtlCol="0">
            <a:spAutoFit/>
          </a:bodyPr>
          <a:lstStyle/>
          <a:p>
            <a:r>
              <a:rPr lang="en-US" dirty="0"/>
              <a:t>Dr. </a:t>
            </a:r>
            <a:r>
              <a:rPr lang="en-US" dirty="0" err="1"/>
              <a:t>Schrementi</a:t>
            </a:r>
            <a:endParaRPr lang="en-US" dirty="0"/>
          </a:p>
        </p:txBody>
      </p:sp>
    </p:spTree>
    <p:extLst>
      <p:ext uri="{BB962C8B-B14F-4D97-AF65-F5344CB8AC3E}">
        <p14:creationId xmlns:p14="http://schemas.microsoft.com/office/powerpoint/2010/main" val="3062584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3FFA33B-4FEA-4597-DB89-E330159E4BA1}"/>
              </a:ext>
            </a:extLst>
          </p:cNvPr>
          <p:cNvPicPr>
            <a:picLocks noChangeAspect="1"/>
          </p:cNvPicPr>
          <p:nvPr/>
        </p:nvPicPr>
        <p:blipFill>
          <a:blip r:embed="rId3"/>
          <a:stretch>
            <a:fillRect/>
          </a:stretch>
        </p:blipFill>
        <p:spPr>
          <a:xfrm>
            <a:off x="5101376" y="1862300"/>
            <a:ext cx="6859151" cy="4753101"/>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780060" cy="1325563"/>
          </a:xfrm>
        </p:spPr>
        <p:txBody>
          <a:bodyPr>
            <a:normAutofit/>
          </a:bodyPr>
          <a:lstStyle/>
          <a:p>
            <a:r>
              <a:rPr lang="en-US" dirty="0"/>
              <a:t>Genomic intervals near cytotoxicity and exhaustion genes more accessible in DP PD-1</a:t>
            </a:r>
            <a:r>
              <a:rPr lang="en-US" baseline="30000" dirty="0"/>
              <a:t>+</a:t>
            </a:r>
            <a:r>
              <a:rPr lang="en-US" dirty="0"/>
              <a:t> vs. DN</a:t>
            </a:r>
          </a:p>
        </p:txBody>
      </p:sp>
      <p:grpSp>
        <p:nvGrpSpPr>
          <p:cNvPr id="3" name="Group 2">
            <a:extLst>
              <a:ext uri="{FF2B5EF4-FFF2-40B4-BE49-F238E27FC236}">
                <a16:creationId xmlns:a16="http://schemas.microsoft.com/office/drawing/2014/main" id="{A4FE739E-C82B-69D7-C73D-8B92A75DF831}"/>
              </a:ext>
            </a:extLst>
          </p:cNvPr>
          <p:cNvGrpSpPr/>
          <p:nvPr/>
        </p:nvGrpSpPr>
        <p:grpSpPr>
          <a:xfrm>
            <a:off x="-403973" y="2513068"/>
            <a:ext cx="5410871" cy="3072261"/>
            <a:chOff x="5323138" y="1387443"/>
            <a:chExt cx="5630100" cy="2964911"/>
          </a:xfrm>
        </p:grpSpPr>
        <p:pic>
          <p:nvPicPr>
            <p:cNvPr id="5" name="Picture 4" descr="A diagram of different colored circles&#10;&#10;Description automatically generated">
              <a:extLst>
                <a:ext uri="{FF2B5EF4-FFF2-40B4-BE49-F238E27FC236}">
                  <a16:creationId xmlns:a16="http://schemas.microsoft.com/office/drawing/2014/main" id="{98BD7667-DBA3-CA61-BF91-EA85C7E08E10}"/>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73E7C776-93AC-3C7F-B766-D1B4589254DB}"/>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CA5239E-0DAA-C912-270D-5377CAF79F10}"/>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418F8313-0446-E68C-866E-1DA233E9B3A8}"/>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15676FF-8F42-1E92-1DD7-3F1297C63A79}"/>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DCB743F-477B-74BC-02B3-AF537F33188C}"/>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2" name="Rectangle 11">
              <a:extLst>
                <a:ext uri="{FF2B5EF4-FFF2-40B4-BE49-F238E27FC236}">
                  <a16:creationId xmlns:a16="http://schemas.microsoft.com/office/drawing/2014/main" id="{00CA491E-37C2-9E24-9E3E-5B501282C784}"/>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0FFA751-C73D-595E-165B-C74155FEFA48}"/>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dirty="0"/>
                <a:t>DP CD57</a:t>
              </a:r>
              <a:r>
                <a:rPr lang="en-US" baseline="30000" dirty="0"/>
                <a:t>+</a:t>
              </a:r>
              <a:endParaRPr lang="en-US" dirty="0"/>
            </a:p>
          </p:txBody>
        </p:sp>
        <p:sp>
          <p:nvSpPr>
            <p:cNvPr id="14" name="TextBox 13">
              <a:extLst>
                <a:ext uri="{FF2B5EF4-FFF2-40B4-BE49-F238E27FC236}">
                  <a16:creationId xmlns:a16="http://schemas.microsoft.com/office/drawing/2014/main" id="{C4E0FA48-6549-09C4-41CF-6FE22924D55E}"/>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dirty="0"/>
                <a:t>DP CD127</a:t>
              </a:r>
              <a:r>
                <a:rPr lang="en-US" baseline="30000" dirty="0"/>
                <a:t>+</a:t>
              </a:r>
              <a:endParaRPr lang="en-US" dirty="0"/>
            </a:p>
          </p:txBody>
        </p:sp>
        <p:sp>
          <p:nvSpPr>
            <p:cNvPr id="15" name="TextBox 14">
              <a:extLst>
                <a:ext uri="{FF2B5EF4-FFF2-40B4-BE49-F238E27FC236}">
                  <a16:creationId xmlns:a16="http://schemas.microsoft.com/office/drawing/2014/main" id="{2C321DAE-F3D9-3659-955D-3B1179FB1778}"/>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7" name="Rectangle 16">
              <a:extLst>
                <a:ext uri="{FF2B5EF4-FFF2-40B4-BE49-F238E27FC236}">
                  <a16:creationId xmlns:a16="http://schemas.microsoft.com/office/drawing/2014/main" id="{380622F6-6CC1-A34C-300E-55E6EB4862D5}"/>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5E22A52E-3449-1E26-2610-2CACEADE942C}"/>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FF8C4C-D2DE-E12F-3DD8-524A9177EE6D}"/>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BEE0EDF-728F-181C-29BF-AE532F6393C8}"/>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dirty="0"/>
                <a:t>non-exhausted (not DP) CD127</a:t>
              </a:r>
              <a:r>
                <a:rPr lang="en-US" baseline="30000" dirty="0"/>
                <a:t>+</a:t>
              </a:r>
              <a:endParaRPr lang="en-US" dirty="0"/>
            </a:p>
          </p:txBody>
        </p:sp>
        <p:sp>
          <p:nvSpPr>
            <p:cNvPr id="21" name="TextBox 20">
              <a:extLst>
                <a:ext uri="{FF2B5EF4-FFF2-40B4-BE49-F238E27FC236}">
                  <a16:creationId xmlns:a16="http://schemas.microsoft.com/office/drawing/2014/main" id="{B7D0091C-26E7-8EBC-6EA5-6ADF78CB8524}"/>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2" name="TextBox 21">
              <a:extLst>
                <a:ext uri="{FF2B5EF4-FFF2-40B4-BE49-F238E27FC236}">
                  <a16:creationId xmlns:a16="http://schemas.microsoft.com/office/drawing/2014/main" id="{6644B31C-7837-87F5-8684-BF9F91BE220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56154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8" y="593725"/>
            <a:ext cx="10490201" cy="1325563"/>
          </a:xfrm>
        </p:spPr>
        <p:txBody>
          <a:bodyPr>
            <a:normAutofit/>
          </a:bodyPr>
          <a:lstStyle/>
          <a:p>
            <a:r>
              <a:rPr lang="en-US" dirty="0" err="1"/>
              <a:t>ATACseq</a:t>
            </a:r>
            <a:r>
              <a:rPr lang="en-US" dirty="0"/>
              <a:t> yields both nuclear and mitochondrial DNA</a:t>
            </a:r>
          </a:p>
        </p:txBody>
      </p:sp>
      <p:pic>
        <p:nvPicPr>
          <p:cNvPr id="3" name="Picture 2">
            <a:extLst>
              <a:ext uri="{FF2B5EF4-FFF2-40B4-BE49-F238E27FC236}">
                <a16:creationId xmlns:a16="http://schemas.microsoft.com/office/drawing/2014/main" id="{2E83303A-762E-ABD9-7430-6AA23D48D205}"/>
              </a:ext>
            </a:extLst>
          </p:cNvPr>
          <p:cNvPicPr>
            <a:picLocks noChangeAspect="1"/>
          </p:cNvPicPr>
          <p:nvPr/>
        </p:nvPicPr>
        <p:blipFill>
          <a:blip r:embed="rId3"/>
          <a:stretch>
            <a:fillRect/>
          </a:stretch>
        </p:blipFill>
        <p:spPr>
          <a:xfrm>
            <a:off x="487580" y="2350611"/>
            <a:ext cx="5076879" cy="3022211"/>
          </a:xfrm>
          <a:prstGeom prst="rect">
            <a:avLst/>
          </a:prstGeom>
        </p:spPr>
      </p:pic>
      <p:sp>
        <p:nvSpPr>
          <p:cNvPr id="7" name="TextBox 6">
            <a:extLst>
              <a:ext uri="{FF2B5EF4-FFF2-40B4-BE49-F238E27FC236}">
                <a16:creationId xmlns:a16="http://schemas.microsoft.com/office/drawing/2014/main" id="{DB694E05-4CDA-99D2-3A06-8299DB832C14}"/>
              </a:ext>
            </a:extLst>
          </p:cNvPr>
          <p:cNvSpPr txBox="1"/>
          <p:nvPr/>
        </p:nvSpPr>
        <p:spPr>
          <a:xfrm>
            <a:off x="1272986" y="5400332"/>
            <a:ext cx="3796564" cy="369332"/>
          </a:xfrm>
          <a:prstGeom prst="rect">
            <a:avLst/>
          </a:prstGeom>
          <a:noFill/>
        </p:spPr>
        <p:txBody>
          <a:bodyPr wrap="square">
            <a:spAutoFit/>
          </a:bodyPr>
          <a:lstStyle/>
          <a:p>
            <a:r>
              <a:rPr lang="en-US" dirty="0"/>
              <a:t>Lareau et al. (2023) </a:t>
            </a:r>
            <a:r>
              <a:rPr lang="en-US" i="1" dirty="0"/>
              <a:t>Nat </a:t>
            </a:r>
            <a:r>
              <a:rPr lang="en-US" i="1" dirty="0" err="1"/>
              <a:t>Protoc</a:t>
            </a:r>
            <a:endParaRPr lang="en-US" i="1" dirty="0"/>
          </a:p>
        </p:txBody>
      </p:sp>
      <p:pic>
        <p:nvPicPr>
          <p:cNvPr id="10" name="Picture 9">
            <a:extLst>
              <a:ext uri="{FF2B5EF4-FFF2-40B4-BE49-F238E27FC236}">
                <a16:creationId xmlns:a16="http://schemas.microsoft.com/office/drawing/2014/main" id="{066035DC-1AC1-AC4D-EEAF-E7454EA86A66}"/>
              </a:ext>
            </a:extLst>
          </p:cNvPr>
          <p:cNvPicPr>
            <a:picLocks noChangeAspect="1"/>
          </p:cNvPicPr>
          <p:nvPr/>
        </p:nvPicPr>
        <p:blipFill>
          <a:blip r:embed="rId4"/>
          <a:stretch>
            <a:fillRect/>
          </a:stretch>
        </p:blipFill>
        <p:spPr>
          <a:xfrm>
            <a:off x="5994618" y="2115574"/>
            <a:ext cx="6071002" cy="3693119"/>
          </a:xfrm>
          <a:prstGeom prst="rect">
            <a:avLst/>
          </a:prstGeom>
        </p:spPr>
      </p:pic>
    </p:spTree>
    <p:extLst>
      <p:ext uri="{BB962C8B-B14F-4D97-AF65-F5344CB8AC3E}">
        <p14:creationId xmlns:p14="http://schemas.microsoft.com/office/powerpoint/2010/main" val="1848368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tool to find MT single nucleotide variants</a:t>
            </a:r>
          </a:p>
        </p:txBody>
      </p:sp>
      <p:pic>
        <p:nvPicPr>
          <p:cNvPr id="4" name="Picture 3">
            <a:extLst>
              <a:ext uri="{FF2B5EF4-FFF2-40B4-BE49-F238E27FC236}">
                <a16:creationId xmlns:a16="http://schemas.microsoft.com/office/drawing/2014/main" id="{F9981AE7-FF2C-922B-9E89-D9CF2DA26326}"/>
              </a:ext>
            </a:extLst>
          </p:cNvPr>
          <p:cNvPicPr>
            <a:picLocks noChangeAspect="1"/>
          </p:cNvPicPr>
          <p:nvPr/>
        </p:nvPicPr>
        <p:blipFill>
          <a:blip r:embed="rId3"/>
          <a:stretch>
            <a:fillRect/>
          </a:stretch>
        </p:blipFill>
        <p:spPr>
          <a:xfrm>
            <a:off x="1953320" y="1469404"/>
            <a:ext cx="7772400" cy="5388596"/>
          </a:xfrm>
          <a:prstGeom prst="rect">
            <a:avLst/>
          </a:prstGeom>
        </p:spPr>
      </p:pic>
    </p:spTree>
    <p:extLst>
      <p:ext uri="{BB962C8B-B14F-4D97-AF65-F5344CB8AC3E}">
        <p14:creationId xmlns:p14="http://schemas.microsoft.com/office/powerpoint/2010/main" val="2584669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27347-2BB8-293F-CCE0-BC24476FC17D}"/>
              </a:ext>
            </a:extLst>
          </p:cNvPr>
          <p:cNvPicPr>
            <a:picLocks noChangeAspect="1"/>
          </p:cNvPicPr>
          <p:nvPr/>
        </p:nvPicPr>
        <p:blipFill>
          <a:blip r:embed="rId3"/>
          <a:stretch>
            <a:fillRect/>
          </a:stretch>
        </p:blipFill>
        <p:spPr>
          <a:xfrm>
            <a:off x="1806118" y="1919288"/>
            <a:ext cx="7204068" cy="447291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do observe more MT single nucleotide variants within hypervariable regions</a:t>
            </a:r>
          </a:p>
        </p:txBody>
      </p:sp>
      <p:sp>
        <p:nvSpPr>
          <p:cNvPr id="7" name="TextBox 6">
            <a:extLst>
              <a:ext uri="{FF2B5EF4-FFF2-40B4-BE49-F238E27FC236}">
                <a16:creationId xmlns:a16="http://schemas.microsoft.com/office/drawing/2014/main" id="{92C9DB9B-285C-62F7-DA5E-EE0620C1A2C6}"/>
              </a:ext>
            </a:extLst>
          </p:cNvPr>
          <p:cNvSpPr txBox="1"/>
          <p:nvPr/>
        </p:nvSpPr>
        <p:spPr>
          <a:xfrm>
            <a:off x="2466277" y="6054829"/>
            <a:ext cx="750949" cy="369332"/>
          </a:xfrm>
          <a:prstGeom prst="rect">
            <a:avLst/>
          </a:prstGeom>
          <a:noFill/>
        </p:spPr>
        <p:txBody>
          <a:bodyPr wrap="square" rtlCol="0">
            <a:spAutoFit/>
          </a:bodyPr>
          <a:lstStyle/>
          <a:p>
            <a:r>
              <a:rPr lang="en-US" dirty="0">
                <a:solidFill>
                  <a:srgbClr val="0070C0"/>
                </a:solidFill>
              </a:rPr>
              <a:t>HV2</a:t>
            </a:r>
          </a:p>
        </p:txBody>
      </p:sp>
      <p:sp>
        <p:nvSpPr>
          <p:cNvPr id="8" name="TextBox 7">
            <a:extLst>
              <a:ext uri="{FF2B5EF4-FFF2-40B4-BE49-F238E27FC236}">
                <a16:creationId xmlns:a16="http://schemas.microsoft.com/office/drawing/2014/main" id="{E5FF9035-8A83-9B5B-6B08-CEA2DF86F971}"/>
              </a:ext>
            </a:extLst>
          </p:cNvPr>
          <p:cNvSpPr txBox="1"/>
          <p:nvPr/>
        </p:nvSpPr>
        <p:spPr>
          <a:xfrm>
            <a:off x="8103176" y="6079609"/>
            <a:ext cx="750949"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31062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AAE10-F9DB-2A33-11FE-D297F907AA22}"/>
              </a:ext>
            </a:extLst>
          </p:cNvPr>
          <p:cNvPicPr>
            <a:picLocks noChangeAspect="1"/>
          </p:cNvPicPr>
          <p:nvPr/>
        </p:nvPicPr>
        <p:blipFill>
          <a:blip r:embed="rId3"/>
          <a:stretch>
            <a:fillRect/>
          </a:stretch>
        </p:blipFill>
        <p:spPr>
          <a:xfrm>
            <a:off x="1974214" y="1670692"/>
            <a:ext cx="7905766" cy="488924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most MT variants are private within a donor</a:t>
            </a:r>
          </a:p>
        </p:txBody>
      </p:sp>
      <p:sp>
        <p:nvSpPr>
          <p:cNvPr id="7" name="TextBox 6">
            <a:extLst>
              <a:ext uri="{FF2B5EF4-FFF2-40B4-BE49-F238E27FC236}">
                <a16:creationId xmlns:a16="http://schemas.microsoft.com/office/drawing/2014/main" id="{74675184-D970-A433-8F3B-99644276D818}"/>
              </a:ext>
            </a:extLst>
          </p:cNvPr>
          <p:cNvSpPr txBox="1"/>
          <p:nvPr/>
        </p:nvSpPr>
        <p:spPr>
          <a:xfrm>
            <a:off x="3861627" y="6031524"/>
            <a:ext cx="892126" cy="528408"/>
          </a:xfrm>
          <a:prstGeom prst="rect">
            <a:avLst/>
          </a:prstGeom>
          <a:noFill/>
        </p:spPr>
        <p:txBody>
          <a:bodyPr wrap="square" rtlCol="0">
            <a:spAutoFit/>
          </a:bodyPr>
          <a:lstStyle/>
          <a:p>
            <a:r>
              <a:rPr lang="en-US" sz="1400" dirty="0"/>
              <a:t>Donor</a:t>
            </a:r>
          </a:p>
          <a:p>
            <a:r>
              <a:rPr lang="en-US" sz="1400" dirty="0"/>
              <a:t>ID</a:t>
            </a:r>
          </a:p>
        </p:txBody>
      </p:sp>
    </p:spTree>
    <p:extLst>
      <p:ext uri="{BB962C8B-B14F-4D97-AF65-F5344CB8AC3E}">
        <p14:creationId xmlns:p14="http://schemas.microsoft.com/office/powerpoint/2010/main" val="2639811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10693400" cy="1325563"/>
          </a:xfrm>
        </p:spPr>
        <p:txBody>
          <a:bodyPr>
            <a:noAutofit/>
          </a:bodyPr>
          <a:lstStyle/>
          <a:p>
            <a:r>
              <a:rPr lang="en-US" dirty="0"/>
              <a:t>DP CD57</a:t>
            </a:r>
            <a:r>
              <a:rPr lang="en-US" baseline="30000" dirty="0"/>
              <a:t>+</a:t>
            </a:r>
            <a:r>
              <a:rPr lang="en-US" dirty="0"/>
              <a:t> has most MT seq variants, non-exhausted CD127</a:t>
            </a:r>
            <a:r>
              <a:rPr lang="en-US" baseline="30000" dirty="0"/>
              <a:t>+</a:t>
            </a:r>
            <a:r>
              <a:rPr lang="en-US" dirty="0"/>
              <a:t> has fewest</a:t>
            </a:r>
          </a:p>
        </p:txBody>
      </p:sp>
      <p:sp>
        <p:nvSpPr>
          <p:cNvPr id="5" name="TextBox 4">
            <a:extLst>
              <a:ext uri="{FF2B5EF4-FFF2-40B4-BE49-F238E27FC236}">
                <a16:creationId xmlns:a16="http://schemas.microsoft.com/office/drawing/2014/main" id="{922DF619-1C22-B857-C24F-99A42171CF08}"/>
              </a:ext>
            </a:extLst>
          </p:cNvPr>
          <p:cNvSpPr txBox="1"/>
          <p:nvPr/>
        </p:nvSpPr>
        <p:spPr>
          <a:xfrm>
            <a:off x="7313901" y="5741110"/>
            <a:ext cx="1608967" cy="369332"/>
          </a:xfrm>
          <a:prstGeom prst="rect">
            <a:avLst/>
          </a:prstGeom>
          <a:noFill/>
        </p:spPr>
        <p:txBody>
          <a:bodyPr wrap="none" rtlCol="0">
            <a:spAutoFit/>
          </a:bodyPr>
          <a:lstStyle/>
          <a:p>
            <a:r>
              <a:rPr lang="en-US" dirty="0"/>
              <a:t>n = 10 (donors)</a:t>
            </a:r>
          </a:p>
        </p:txBody>
      </p:sp>
      <p:pic>
        <p:nvPicPr>
          <p:cNvPr id="9" name="Picture 8">
            <a:extLst>
              <a:ext uri="{FF2B5EF4-FFF2-40B4-BE49-F238E27FC236}">
                <a16:creationId xmlns:a16="http://schemas.microsoft.com/office/drawing/2014/main" id="{FBC087AC-F9AC-66D3-E0FA-43774CB59271}"/>
              </a:ext>
            </a:extLst>
          </p:cNvPr>
          <p:cNvPicPr>
            <a:picLocks noChangeAspect="1"/>
          </p:cNvPicPr>
          <p:nvPr/>
        </p:nvPicPr>
        <p:blipFill>
          <a:blip r:embed="rId3"/>
          <a:stretch>
            <a:fillRect/>
          </a:stretch>
        </p:blipFill>
        <p:spPr>
          <a:xfrm>
            <a:off x="5673950" y="2200982"/>
            <a:ext cx="5725701" cy="3540128"/>
          </a:xfrm>
          <a:prstGeom prst="rect">
            <a:avLst/>
          </a:prstGeom>
        </p:spPr>
      </p:pic>
      <p:cxnSp>
        <p:nvCxnSpPr>
          <p:cNvPr id="11" name="Straight Connector 10">
            <a:extLst>
              <a:ext uri="{FF2B5EF4-FFF2-40B4-BE49-F238E27FC236}">
                <a16:creationId xmlns:a16="http://schemas.microsoft.com/office/drawing/2014/main" id="{F7B05A3D-70A0-ED8E-69E4-1F51C214C599}"/>
              </a:ext>
            </a:extLst>
          </p:cNvPr>
          <p:cNvCxnSpPr>
            <a:cxnSpLocks/>
          </p:cNvCxnSpPr>
          <p:nvPr/>
        </p:nvCxnSpPr>
        <p:spPr>
          <a:xfrm>
            <a:off x="7161393" y="3062132"/>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34BEBA-3940-B426-52CB-8C3624AB4730}"/>
              </a:ext>
            </a:extLst>
          </p:cNvPr>
          <p:cNvCxnSpPr>
            <a:cxnSpLocks/>
          </p:cNvCxnSpPr>
          <p:nvPr/>
        </p:nvCxnSpPr>
        <p:spPr>
          <a:xfrm>
            <a:off x="6488808"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557546-8F8B-9F5A-279F-00A81938F2A1}"/>
              </a:ext>
            </a:extLst>
          </p:cNvPr>
          <p:cNvCxnSpPr>
            <a:cxnSpLocks/>
          </p:cNvCxnSpPr>
          <p:nvPr/>
        </p:nvCxnSpPr>
        <p:spPr>
          <a:xfrm>
            <a:off x="8899447" y="3205202"/>
            <a:ext cx="8558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0B8CEC-5277-8701-472A-DEB31CA4FEA6}"/>
              </a:ext>
            </a:extLst>
          </p:cNvPr>
          <p:cNvSpPr txBox="1"/>
          <p:nvPr/>
        </p:nvSpPr>
        <p:spPr>
          <a:xfrm>
            <a:off x="6576231" y="2683445"/>
            <a:ext cx="261610" cy="276999"/>
          </a:xfrm>
          <a:prstGeom prst="rect">
            <a:avLst/>
          </a:prstGeom>
          <a:noFill/>
        </p:spPr>
        <p:txBody>
          <a:bodyPr wrap="none" rtlCol="0">
            <a:spAutoFit/>
          </a:bodyPr>
          <a:lstStyle/>
          <a:p>
            <a:r>
              <a:rPr lang="en-US" sz="1200" dirty="0"/>
              <a:t>*</a:t>
            </a:r>
          </a:p>
        </p:txBody>
      </p:sp>
      <p:sp>
        <p:nvSpPr>
          <p:cNvPr id="39" name="TextBox 38">
            <a:extLst>
              <a:ext uri="{FF2B5EF4-FFF2-40B4-BE49-F238E27FC236}">
                <a16:creationId xmlns:a16="http://schemas.microsoft.com/office/drawing/2014/main" id="{76027FC1-ACC8-B7EB-0849-B9EC7A7504BA}"/>
              </a:ext>
            </a:extLst>
          </p:cNvPr>
          <p:cNvSpPr txBox="1"/>
          <p:nvPr/>
        </p:nvSpPr>
        <p:spPr>
          <a:xfrm>
            <a:off x="7150873" y="3099861"/>
            <a:ext cx="261610" cy="276999"/>
          </a:xfrm>
          <a:prstGeom prst="rect">
            <a:avLst/>
          </a:prstGeom>
          <a:noFill/>
        </p:spPr>
        <p:txBody>
          <a:bodyPr wrap="none" rtlCol="0">
            <a:spAutoFit/>
          </a:bodyPr>
          <a:lstStyle/>
          <a:p>
            <a:r>
              <a:rPr lang="en-US" sz="1200" dirty="0"/>
              <a:t>*</a:t>
            </a:r>
          </a:p>
        </p:txBody>
      </p:sp>
      <p:cxnSp>
        <p:nvCxnSpPr>
          <p:cNvPr id="40" name="Straight Connector 39">
            <a:extLst>
              <a:ext uri="{FF2B5EF4-FFF2-40B4-BE49-F238E27FC236}">
                <a16:creationId xmlns:a16="http://schemas.microsoft.com/office/drawing/2014/main" id="{370CE5CF-5EE3-E9AE-8E8F-95A40915A7B2}"/>
              </a:ext>
            </a:extLst>
          </p:cNvPr>
          <p:cNvCxnSpPr>
            <a:cxnSpLocks/>
          </p:cNvCxnSpPr>
          <p:nvPr/>
        </p:nvCxnSpPr>
        <p:spPr>
          <a:xfrm>
            <a:off x="6691604" y="2714196"/>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1E4A10-6C3F-EED5-713B-DFFB493B8A02}"/>
              </a:ext>
            </a:extLst>
          </p:cNvPr>
          <p:cNvSpPr txBox="1"/>
          <p:nvPr/>
        </p:nvSpPr>
        <p:spPr>
          <a:xfrm>
            <a:off x="6691604" y="2722198"/>
            <a:ext cx="261610" cy="276999"/>
          </a:xfrm>
          <a:prstGeom prst="rect">
            <a:avLst/>
          </a:prstGeom>
          <a:noFill/>
        </p:spPr>
        <p:txBody>
          <a:bodyPr wrap="none" rtlCol="0">
            <a:spAutoFit/>
          </a:bodyPr>
          <a:lstStyle/>
          <a:p>
            <a:r>
              <a:rPr lang="en-US" sz="1200" dirty="0"/>
              <a:t>*</a:t>
            </a:r>
          </a:p>
        </p:txBody>
      </p:sp>
      <p:cxnSp>
        <p:nvCxnSpPr>
          <p:cNvPr id="42" name="Straight Connector 41">
            <a:extLst>
              <a:ext uri="{FF2B5EF4-FFF2-40B4-BE49-F238E27FC236}">
                <a16:creationId xmlns:a16="http://schemas.microsoft.com/office/drawing/2014/main" id="{8FBB48E8-BE3E-2906-2238-39727EF653C0}"/>
              </a:ext>
            </a:extLst>
          </p:cNvPr>
          <p:cNvCxnSpPr>
            <a:cxnSpLocks/>
          </p:cNvCxnSpPr>
          <p:nvPr/>
        </p:nvCxnSpPr>
        <p:spPr>
          <a:xfrm>
            <a:off x="6953969"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757F35-4D5A-A165-5BF1-5DCCF9A0E26A}"/>
              </a:ext>
            </a:extLst>
          </p:cNvPr>
          <p:cNvSpPr txBox="1"/>
          <p:nvPr/>
        </p:nvSpPr>
        <p:spPr>
          <a:xfrm>
            <a:off x="7023959" y="2685715"/>
            <a:ext cx="338554" cy="276999"/>
          </a:xfrm>
          <a:prstGeom prst="rect">
            <a:avLst/>
          </a:prstGeom>
          <a:noFill/>
        </p:spPr>
        <p:txBody>
          <a:bodyPr wrap="none" rtlCol="0">
            <a:spAutoFit/>
          </a:bodyPr>
          <a:lstStyle/>
          <a:p>
            <a:r>
              <a:rPr lang="en-US" sz="1200" dirty="0"/>
              <a:t>**</a:t>
            </a:r>
          </a:p>
        </p:txBody>
      </p:sp>
      <p:cxnSp>
        <p:nvCxnSpPr>
          <p:cNvPr id="44" name="Straight Connector 43">
            <a:extLst>
              <a:ext uri="{FF2B5EF4-FFF2-40B4-BE49-F238E27FC236}">
                <a16:creationId xmlns:a16="http://schemas.microsoft.com/office/drawing/2014/main" id="{E1F94EAD-8C35-5239-DE12-8A1F6E909470}"/>
              </a:ext>
            </a:extLst>
          </p:cNvPr>
          <p:cNvCxnSpPr>
            <a:cxnSpLocks/>
          </p:cNvCxnSpPr>
          <p:nvPr/>
        </p:nvCxnSpPr>
        <p:spPr>
          <a:xfrm>
            <a:off x="9317555" y="349717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B4BA86-9F89-7919-5B63-A45E446485A7}"/>
              </a:ext>
            </a:extLst>
          </p:cNvPr>
          <p:cNvSpPr txBox="1"/>
          <p:nvPr/>
        </p:nvSpPr>
        <p:spPr>
          <a:xfrm>
            <a:off x="9404978" y="3504585"/>
            <a:ext cx="261610" cy="276999"/>
          </a:xfrm>
          <a:prstGeom prst="rect">
            <a:avLst/>
          </a:prstGeom>
          <a:noFill/>
        </p:spPr>
        <p:txBody>
          <a:bodyPr wrap="none" rtlCol="0">
            <a:spAutoFit/>
          </a:bodyPr>
          <a:lstStyle/>
          <a:p>
            <a:r>
              <a:rPr lang="en-US" sz="1200" dirty="0"/>
              <a:t>*</a:t>
            </a:r>
          </a:p>
        </p:txBody>
      </p:sp>
      <p:sp>
        <p:nvSpPr>
          <p:cNvPr id="46" name="TextBox 45">
            <a:extLst>
              <a:ext uri="{FF2B5EF4-FFF2-40B4-BE49-F238E27FC236}">
                <a16:creationId xmlns:a16="http://schemas.microsoft.com/office/drawing/2014/main" id="{B1238087-DCF9-18D6-F121-AF542E506C9A}"/>
              </a:ext>
            </a:extLst>
          </p:cNvPr>
          <p:cNvSpPr txBox="1"/>
          <p:nvPr/>
        </p:nvSpPr>
        <p:spPr>
          <a:xfrm>
            <a:off x="9196560" y="3198984"/>
            <a:ext cx="261610" cy="276999"/>
          </a:xfrm>
          <a:prstGeom prst="rect">
            <a:avLst/>
          </a:prstGeom>
          <a:noFill/>
        </p:spPr>
        <p:txBody>
          <a:bodyPr wrap="none" rtlCol="0">
            <a:spAutoFit/>
          </a:bodyPr>
          <a:lstStyle/>
          <a:p>
            <a:r>
              <a:rPr lang="en-US" sz="1200" dirty="0"/>
              <a:t>*</a:t>
            </a:r>
          </a:p>
        </p:txBody>
      </p:sp>
      <p:cxnSp>
        <p:nvCxnSpPr>
          <p:cNvPr id="47" name="Straight Connector 46">
            <a:extLst>
              <a:ext uri="{FF2B5EF4-FFF2-40B4-BE49-F238E27FC236}">
                <a16:creationId xmlns:a16="http://schemas.microsoft.com/office/drawing/2014/main" id="{5C43DE5C-2DAB-FFF7-CC80-998B64D81BEF}"/>
              </a:ext>
            </a:extLst>
          </p:cNvPr>
          <p:cNvCxnSpPr>
            <a:cxnSpLocks/>
          </p:cNvCxnSpPr>
          <p:nvPr/>
        </p:nvCxnSpPr>
        <p:spPr>
          <a:xfrm>
            <a:off x="8129162" y="2991783"/>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8AAC7C-637E-E31A-9858-013A525EA60F}"/>
              </a:ext>
            </a:extLst>
          </p:cNvPr>
          <p:cNvSpPr txBox="1"/>
          <p:nvPr/>
        </p:nvSpPr>
        <p:spPr>
          <a:xfrm>
            <a:off x="8216585" y="2999197"/>
            <a:ext cx="261610" cy="276999"/>
          </a:xfrm>
          <a:prstGeom prst="rect">
            <a:avLst/>
          </a:prstGeom>
          <a:noFill/>
        </p:spPr>
        <p:txBody>
          <a:bodyPr wrap="none" rtlCol="0">
            <a:spAutoFit/>
          </a:bodyPr>
          <a:lstStyle/>
          <a:p>
            <a:r>
              <a:rPr lang="en-US" sz="1200" dirty="0"/>
              <a:t>*</a:t>
            </a:r>
          </a:p>
        </p:txBody>
      </p:sp>
      <p:sp>
        <p:nvSpPr>
          <p:cNvPr id="51" name="TextBox 50">
            <a:extLst>
              <a:ext uri="{FF2B5EF4-FFF2-40B4-BE49-F238E27FC236}">
                <a16:creationId xmlns:a16="http://schemas.microsoft.com/office/drawing/2014/main" id="{26F5DF44-C080-FF16-DF43-520C7947F2A4}"/>
              </a:ext>
            </a:extLst>
          </p:cNvPr>
          <p:cNvSpPr txBox="1"/>
          <p:nvPr/>
        </p:nvSpPr>
        <p:spPr>
          <a:xfrm>
            <a:off x="6000646" y="6488668"/>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p &lt; 0.05</a:t>
            </a:r>
            <a:endParaRPr lang="en-US" b="0" i="0" u="none" strike="noStrike" dirty="0">
              <a:solidFill>
                <a:srgbClr val="212121"/>
              </a:solidFill>
              <a:effectLst/>
              <a:latin typeface="Cambria" panose="02040503050406030204" pitchFamily="18" charset="0"/>
            </a:endParaRPr>
          </a:p>
        </p:txBody>
      </p:sp>
      <p:grpSp>
        <p:nvGrpSpPr>
          <p:cNvPr id="3" name="Group 2">
            <a:extLst>
              <a:ext uri="{FF2B5EF4-FFF2-40B4-BE49-F238E27FC236}">
                <a16:creationId xmlns:a16="http://schemas.microsoft.com/office/drawing/2014/main" id="{81316AE0-AC25-BCE9-EA33-6C1A708B2113}"/>
              </a:ext>
            </a:extLst>
          </p:cNvPr>
          <p:cNvGrpSpPr/>
          <p:nvPr/>
        </p:nvGrpSpPr>
        <p:grpSpPr>
          <a:xfrm>
            <a:off x="9415" y="2535370"/>
            <a:ext cx="5410871" cy="3072261"/>
            <a:chOff x="5323138" y="1387443"/>
            <a:chExt cx="5630100" cy="2964911"/>
          </a:xfrm>
        </p:grpSpPr>
        <p:pic>
          <p:nvPicPr>
            <p:cNvPr id="4" name="Picture 3" descr="A diagram of different colored circles&#10;&#10;Description automatically generated">
              <a:extLst>
                <a:ext uri="{FF2B5EF4-FFF2-40B4-BE49-F238E27FC236}">
                  <a16:creationId xmlns:a16="http://schemas.microsoft.com/office/drawing/2014/main" id="{F0D3DB44-32D9-C4A5-37F9-6AB0DE792C1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DA440B9C-71EA-9618-9C93-9BBA5F08240F}"/>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9765074-687B-8550-DDCF-5E6F0AEB4CAB}"/>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5EDF126-9C78-4A6F-1F34-F22A5E6E7486}"/>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9C7C3FD-146B-6432-0221-A31D31BEC0A4}"/>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DCC45872-C1B2-CE46-1577-3F647B49F48A}"/>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3" name="Rectangle 12">
              <a:extLst>
                <a:ext uri="{FF2B5EF4-FFF2-40B4-BE49-F238E27FC236}">
                  <a16:creationId xmlns:a16="http://schemas.microsoft.com/office/drawing/2014/main" id="{AE5CB2C9-D922-D494-F28A-AB904294101C}"/>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6F79CCB-3330-0DDA-3960-31A90ED30859}"/>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15" name="TextBox 14">
              <a:extLst>
                <a:ext uri="{FF2B5EF4-FFF2-40B4-BE49-F238E27FC236}">
                  <a16:creationId xmlns:a16="http://schemas.microsoft.com/office/drawing/2014/main" id="{836CA75F-1EB3-D735-11A4-59569DFACD5A}"/>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16" name="TextBox 15">
              <a:extLst>
                <a:ext uri="{FF2B5EF4-FFF2-40B4-BE49-F238E27FC236}">
                  <a16:creationId xmlns:a16="http://schemas.microsoft.com/office/drawing/2014/main" id="{A0630659-0A06-2F9B-E74D-A8916314559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8" name="Rectangle 17">
              <a:extLst>
                <a:ext uri="{FF2B5EF4-FFF2-40B4-BE49-F238E27FC236}">
                  <a16:creationId xmlns:a16="http://schemas.microsoft.com/office/drawing/2014/main" id="{C92E54BF-B6C7-FDD9-C30E-1C9E5C5CA1F4}"/>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E61872F-1AEF-2050-70A9-2C7A2EAAE908}"/>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7E9D28-5D4F-046C-C24E-AB8EFDFF101B}"/>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9B93AA-2A13-1B8C-0972-AC93D0D413F0}"/>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3" name="TextBox 22">
              <a:extLst>
                <a:ext uri="{FF2B5EF4-FFF2-40B4-BE49-F238E27FC236}">
                  <a16:creationId xmlns:a16="http://schemas.microsoft.com/office/drawing/2014/main" id="{7D1FE8CB-7C20-ED4A-7736-EF80B361D9AA}"/>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4" name="TextBox 23">
              <a:extLst>
                <a:ext uri="{FF2B5EF4-FFF2-40B4-BE49-F238E27FC236}">
                  <a16:creationId xmlns:a16="http://schemas.microsoft.com/office/drawing/2014/main" id="{CFCED292-299C-33ED-C3AF-A16046D7D46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3572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26AD48-296A-8622-F6DB-B1E4938A5DD7}"/>
              </a:ext>
            </a:extLst>
          </p:cNvPr>
          <p:cNvPicPr>
            <a:picLocks noChangeAspect="1"/>
          </p:cNvPicPr>
          <p:nvPr/>
        </p:nvPicPr>
        <p:blipFill>
          <a:blip r:embed="rId3"/>
          <a:stretch>
            <a:fillRect/>
          </a:stretch>
        </p:blipFill>
        <p:spPr>
          <a:xfrm>
            <a:off x="1971810" y="2406046"/>
            <a:ext cx="7685146" cy="3349935"/>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Inferences gained for CD8 differentiation pathway</a:t>
            </a:r>
          </a:p>
        </p:txBody>
      </p:sp>
      <p:sp>
        <p:nvSpPr>
          <p:cNvPr id="4" name="TextBox 3">
            <a:extLst>
              <a:ext uri="{FF2B5EF4-FFF2-40B4-BE49-F238E27FC236}">
                <a16:creationId xmlns:a16="http://schemas.microsoft.com/office/drawing/2014/main" id="{68689AB1-B838-A439-5B31-E658FF28E16F}"/>
              </a:ext>
            </a:extLst>
          </p:cNvPr>
          <p:cNvSpPr txBox="1"/>
          <p:nvPr/>
        </p:nvSpPr>
        <p:spPr>
          <a:xfrm>
            <a:off x="4328813" y="1736458"/>
            <a:ext cx="1265445" cy="784830"/>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a:p>
            <a:r>
              <a:rPr lang="en-US" sz="1500" dirty="0"/>
              <a:t>(DP)</a:t>
            </a:r>
          </a:p>
        </p:txBody>
      </p:sp>
      <p:sp>
        <p:nvSpPr>
          <p:cNvPr id="5" name="TextBox 4">
            <a:extLst>
              <a:ext uri="{FF2B5EF4-FFF2-40B4-BE49-F238E27FC236}">
                <a16:creationId xmlns:a16="http://schemas.microsoft.com/office/drawing/2014/main" id="{A3D71D5C-6023-8B78-E718-609F0DC79F0B}"/>
              </a:ext>
            </a:extLst>
          </p:cNvPr>
          <p:cNvSpPr txBox="1"/>
          <p:nvPr/>
        </p:nvSpPr>
        <p:spPr>
          <a:xfrm>
            <a:off x="4127888" y="5630441"/>
            <a:ext cx="1042210" cy="553998"/>
          </a:xfrm>
          <a:prstGeom prst="rect">
            <a:avLst/>
          </a:prstGeom>
          <a:noFill/>
        </p:spPr>
        <p:txBody>
          <a:bodyPr wrap="square" rtlCol="0">
            <a:spAutoFit/>
          </a:bodyPr>
          <a:lstStyle/>
          <a:p>
            <a:r>
              <a:rPr lang="en-US" sz="1500" dirty="0"/>
              <a:t>DP</a:t>
            </a:r>
          </a:p>
          <a:p>
            <a:r>
              <a:rPr lang="en-US" sz="1500" dirty="0"/>
              <a:t>CD127</a:t>
            </a:r>
            <a:r>
              <a:rPr lang="en-US" sz="1500" baseline="30000" dirty="0"/>
              <a:t>+</a:t>
            </a:r>
          </a:p>
        </p:txBody>
      </p:sp>
      <p:sp>
        <p:nvSpPr>
          <p:cNvPr id="7" name="TextBox 6">
            <a:extLst>
              <a:ext uri="{FF2B5EF4-FFF2-40B4-BE49-F238E27FC236}">
                <a16:creationId xmlns:a16="http://schemas.microsoft.com/office/drawing/2014/main" id="{C901E8E7-9926-2A88-C612-3A82691CC002}"/>
              </a:ext>
            </a:extLst>
          </p:cNvPr>
          <p:cNvSpPr txBox="1"/>
          <p:nvPr/>
        </p:nvSpPr>
        <p:spPr>
          <a:xfrm>
            <a:off x="6245086" y="2082880"/>
            <a:ext cx="1208543" cy="323165"/>
          </a:xfrm>
          <a:prstGeom prst="rect">
            <a:avLst/>
          </a:prstGeom>
          <a:noFill/>
        </p:spPr>
        <p:txBody>
          <a:bodyPr wrap="square" rtlCol="0">
            <a:spAutoFit/>
          </a:bodyPr>
          <a:lstStyle/>
          <a:p>
            <a:r>
              <a:rPr lang="en-US" sz="1500" dirty="0"/>
              <a:t>DP PD-1</a:t>
            </a:r>
            <a:r>
              <a:rPr lang="en-US" sz="1500" baseline="30000" dirty="0"/>
              <a:t>+</a:t>
            </a:r>
          </a:p>
        </p:txBody>
      </p:sp>
      <p:sp>
        <p:nvSpPr>
          <p:cNvPr id="8" name="TextBox 7">
            <a:extLst>
              <a:ext uri="{FF2B5EF4-FFF2-40B4-BE49-F238E27FC236}">
                <a16:creationId xmlns:a16="http://schemas.microsoft.com/office/drawing/2014/main" id="{73E02B36-BC36-A5A8-4E6C-3A53237FF41A}"/>
              </a:ext>
            </a:extLst>
          </p:cNvPr>
          <p:cNvSpPr txBox="1"/>
          <p:nvPr/>
        </p:nvSpPr>
        <p:spPr>
          <a:xfrm>
            <a:off x="8357683" y="2082881"/>
            <a:ext cx="1265447" cy="323165"/>
          </a:xfrm>
          <a:prstGeom prst="rect">
            <a:avLst/>
          </a:prstGeom>
          <a:noFill/>
        </p:spPr>
        <p:txBody>
          <a:bodyPr wrap="square" rtlCol="0">
            <a:spAutoFit/>
          </a:bodyPr>
          <a:lstStyle/>
          <a:p>
            <a:r>
              <a:rPr lang="en-US" sz="1500" dirty="0"/>
              <a:t>DP CD57</a:t>
            </a:r>
            <a:r>
              <a:rPr lang="en-US" sz="1500" baseline="30000" dirty="0"/>
              <a:t>+</a:t>
            </a:r>
          </a:p>
        </p:txBody>
      </p:sp>
      <p:sp>
        <p:nvSpPr>
          <p:cNvPr id="9" name="TextBox 8">
            <a:extLst>
              <a:ext uri="{FF2B5EF4-FFF2-40B4-BE49-F238E27FC236}">
                <a16:creationId xmlns:a16="http://schemas.microsoft.com/office/drawing/2014/main" id="{AB872B26-51BD-4F1B-0215-A28BA9F2F252}"/>
              </a:ext>
            </a:extLst>
          </p:cNvPr>
          <p:cNvSpPr txBox="1"/>
          <p:nvPr/>
        </p:nvSpPr>
        <p:spPr>
          <a:xfrm>
            <a:off x="2392655" y="1852047"/>
            <a:ext cx="989421" cy="553998"/>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p:txBody>
      </p:sp>
      <p:sp>
        <p:nvSpPr>
          <p:cNvPr id="10" name="TextBox 9">
            <a:extLst>
              <a:ext uri="{FF2B5EF4-FFF2-40B4-BE49-F238E27FC236}">
                <a16:creationId xmlns:a16="http://schemas.microsoft.com/office/drawing/2014/main" id="{361AEC88-9D04-4CC4-D72C-A73008AE2923}"/>
              </a:ext>
            </a:extLst>
          </p:cNvPr>
          <p:cNvSpPr txBox="1"/>
          <p:nvPr/>
        </p:nvSpPr>
        <p:spPr>
          <a:xfrm>
            <a:off x="2080564" y="5628710"/>
            <a:ext cx="1938570" cy="553998"/>
          </a:xfrm>
          <a:prstGeom prst="rect">
            <a:avLst/>
          </a:prstGeom>
          <a:noFill/>
        </p:spPr>
        <p:txBody>
          <a:bodyPr wrap="square" rtlCol="0">
            <a:spAutoFit/>
          </a:bodyPr>
          <a:lstStyle/>
          <a:p>
            <a:r>
              <a:rPr lang="en-US" sz="1500" dirty="0"/>
              <a:t>non-exhausted</a:t>
            </a:r>
          </a:p>
          <a:p>
            <a:r>
              <a:rPr lang="en-US" sz="1500" dirty="0"/>
              <a:t>CD127</a:t>
            </a:r>
            <a:r>
              <a:rPr lang="en-US" sz="1500" baseline="30000" dirty="0"/>
              <a:t>+</a:t>
            </a:r>
          </a:p>
        </p:txBody>
      </p:sp>
    </p:spTree>
    <p:extLst>
      <p:ext uri="{BB962C8B-B14F-4D97-AF65-F5344CB8AC3E}">
        <p14:creationId xmlns:p14="http://schemas.microsoft.com/office/powerpoint/2010/main" val="100045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Project 2: </a:t>
            </a:r>
            <a:r>
              <a:rPr lang="en-US" dirty="0"/>
              <a:t>why do some people on immune checkpoint blockade develop immune-related adverse events (</a:t>
            </a:r>
            <a:r>
              <a:rPr lang="en-US" dirty="0" err="1"/>
              <a:t>irAEs</a:t>
            </a:r>
            <a:r>
              <a:rPr lang="en-US" dirty="0"/>
              <a:t>)?</a:t>
            </a:r>
            <a:endParaRPr lang="en-US" dirty="0">
              <a:cs typeface="Arial" panose="020B0604020202020204" pitchFamily="34" charset="0"/>
            </a:endParaRPr>
          </a:p>
        </p:txBody>
      </p:sp>
    </p:spTree>
    <p:extLst>
      <p:ext uri="{BB962C8B-B14F-4D97-AF65-F5344CB8AC3E}">
        <p14:creationId xmlns:p14="http://schemas.microsoft.com/office/powerpoint/2010/main" val="3664415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191065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17084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Illinois mathematics &amp; science academy (high school)</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5428128" cy="4499440"/>
          </a:xfrm>
        </p:spPr>
        <p:txBody>
          <a:bodyPr>
            <a:normAutofit/>
          </a:bodyPr>
          <a:lstStyle/>
          <a:p>
            <a:pPr marL="514350" indent="-514350">
              <a:buFont typeface="+mj-lt"/>
              <a:buAutoNum type="arabicPeriod"/>
            </a:pPr>
            <a:r>
              <a:rPr lang="en-US" dirty="0"/>
              <a:t>Unique STEM courses</a:t>
            </a:r>
          </a:p>
          <a:p>
            <a:pPr marL="514350" indent="-514350">
              <a:buFont typeface="+mj-lt"/>
              <a:buAutoNum type="arabicPeriod"/>
            </a:pPr>
            <a:r>
              <a:rPr lang="en-US" dirty="0"/>
              <a:t>Research day Wednesdays</a:t>
            </a:r>
          </a:p>
          <a:p>
            <a:pPr marL="514350" indent="-514350">
              <a:buFont typeface="+mj-lt"/>
              <a:buAutoNum type="arabicPeriod"/>
            </a:pPr>
            <a:r>
              <a:rPr lang="en-US" dirty="0"/>
              <a:t>Tutored STEM classes, enjoyed education</a:t>
            </a:r>
          </a:p>
          <a:p>
            <a:pPr marL="514350" indent="-514350">
              <a:buFont typeface="+mj-lt"/>
              <a:buAutoNum type="arabicPeriod"/>
            </a:pPr>
            <a:endParaRPr lang="en-US" dirty="0"/>
          </a:p>
          <a:p>
            <a:pPr marL="514350" indent="-514350">
              <a:buFont typeface="+mj-lt"/>
              <a:buAutoNum type="arabicPeriod"/>
            </a:pPr>
            <a:endParaRPr lang="en-US" dirty="0"/>
          </a:p>
        </p:txBody>
      </p:sp>
      <p:pic>
        <p:nvPicPr>
          <p:cNvPr id="3" name="Picture 2">
            <a:extLst>
              <a:ext uri="{FF2B5EF4-FFF2-40B4-BE49-F238E27FC236}">
                <a16:creationId xmlns:a16="http://schemas.microsoft.com/office/drawing/2014/main" id="{7E075E5F-BD54-4234-3D23-8EED19758080}"/>
              </a:ext>
            </a:extLst>
          </p:cNvPr>
          <p:cNvPicPr>
            <a:picLocks noChangeAspect="1"/>
          </p:cNvPicPr>
          <p:nvPr/>
        </p:nvPicPr>
        <p:blipFill>
          <a:blip r:embed="rId3"/>
          <a:stretch>
            <a:fillRect/>
          </a:stretch>
        </p:blipFill>
        <p:spPr>
          <a:xfrm>
            <a:off x="6266329" y="1783977"/>
            <a:ext cx="5810289" cy="3820991"/>
          </a:xfrm>
          <a:prstGeom prst="rect">
            <a:avLst/>
          </a:prstGeom>
        </p:spPr>
      </p:pic>
      <p:grpSp>
        <p:nvGrpSpPr>
          <p:cNvPr id="8" name="Group 7">
            <a:extLst>
              <a:ext uri="{FF2B5EF4-FFF2-40B4-BE49-F238E27FC236}">
                <a16:creationId xmlns:a16="http://schemas.microsoft.com/office/drawing/2014/main" id="{50B5AD99-A40D-709A-6D56-5B08DE44A703}"/>
              </a:ext>
            </a:extLst>
          </p:cNvPr>
          <p:cNvGrpSpPr/>
          <p:nvPr/>
        </p:nvGrpSpPr>
        <p:grpSpPr>
          <a:xfrm>
            <a:off x="0" y="3851557"/>
            <a:ext cx="5323841" cy="2814320"/>
            <a:chOff x="0" y="2194105"/>
            <a:chExt cx="7772400" cy="4048305"/>
          </a:xfrm>
        </p:grpSpPr>
        <p:pic>
          <p:nvPicPr>
            <p:cNvPr id="4" name="Picture 3">
              <a:extLst>
                <a:ext uri="{FF2B5EF4-FFF2-40B4-BE49-F238E27FC236}">
                  <a16:creationId xmlns:a16="http://schemas.microsoft.com/office/drawing/2014/main" id="{2FCBB933-5CEC-095E-4AB8-127F81F14994}"/>
                </a:ext>
              </a:extLst>
            </p:cNvPr>
            <p:cNvPicPr>
              <a:picLocks noChangeAspect="1"/>
            </p:cNvPicPr>
            <p:nvPr/>
          </p:nvPicPr>
          <p:blipFill>
            <a:blip r:embed="rId4"/>
            <a:stretch>
              <a:fillRect/>
            </a:stretch>
          </p:blipFill>
          <p:spPr>
            <a:xfrm>
              <a:off x="0" y="2194105"/>
              <a:ext cx="7772400" cy="440103"/>
            </a:xfrm>
            <a:prstGeom prst="rect">
              <a:avLst/>
            </a:prstGeom>
          </p:spPr>
        </p:pic>
        <p:pic>
          <p:nvPicPr>
            <p:cNvPr id="5" name="Picture 4">
              <a:extLst>
                <a:ext uri="{FF2B5EF4-FFF2-40B4-BE49-F238E27FC236}">
                  <a16:creationId xmlns:a16="http://schemas.microsoft.com/office/drawing/2014/main" id="{593C502C-6A27-7B47-3696-67285288687F}"/>
                </a:ext>
              </a:extLst>
            </p:cNvPr>
            <p:cNvPicPr>
              <a:picLocks noChangeAspect="1"/>
            </p:cNvPicPr>
            <p:nvPr/>
          </p:nvPicPr>
          <p:blipFill>
            <a:blip r:embed="rId5"/>
            <a:stretch>
              <a:fillRect/>
            </a:stretch>
          </p:blipFill>
          <p:spPr>
            <a:xfrm>
              <a:off x="0" y="2603173"/>
              <a:ext cx="7772400" cy="3020785"/>
            </a:xfrm>
            <a:prstGeom prst="rect">
              <a:avLst/>
            </a:prstGeom>
          </p:spPr>
        </p:pic>
        <p:pic>
          <p:nvPicPr>
            <p:cNvPr id="7" name="Picture 6">
              <a:extLst>
                <a:ext uri="{FF2B5EF4-FFF2-40B4-BE49-F238E27FC236}">
                  <a16:creationId xmlns:a16="http://schemas.microsoft.com/office/drawing/2014/main" id="{422D6F62-5CF6-644F-6DE7-4880811E4D05}"/>
                </a:ext>
              </a:extLst>
            </p:cNvPr>
            <p:cNvPicPr>
              <a:picLocks noChangeAspect="1"/>
            </p:cNvPicPr>
            <p:nvPr/>
          </p:nvPicPr>
          <p:blipFill>
            <a:blip r:embed="rId6"/>
            <a:stretch>
              <a:fillRect/>
            </a:stretch>
          </p:blipFill>
          <p:spPr>
            <a:xfrm>
              <a:off x="0" y="5462708"/>
              <a:ext cx="7772400" cy="779702"/>
            </a:xfrm>
            <a:prstGeom prst="rect">
              <a:avLst/>
            </a:prstGeom>
          </p:spPr>
        </p:pic>
      </p:grpSp>
    </p:spTree>
    <p:extLst>
      <p:ext uri="{BB962C8B-B14F-4D97-AF65-F5344CB8AC3E}">
        <p14:creationId xmlns:p14="http://schemas.microsoft.com/office/powerpoint/2010/main" val="338799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6030951" cy="4344987"/>
          </a:xfrm>
        </p:spPr>
        <p:txBody>
          <a:bodyPr>
            <a:normAutofit lnSpcReduction="10000"/>
          </a:bodyPr>
          <a:lstStyle/>
          <a:p>
            <a:r>
              <a:rPr lang="en-US" dirty="0"/>
              <a:t>Determine if T cell receptor features can serve a proxy for or predispose to T cell cross-reactivity (attacking tumor and self) which may cause </a:t>
            </a:r>
            <a:r>
              <a:rPr lang="en-US" dirty="0" err="1"/>
              <a:t>irAEs</a:t>
            </a:r>
            <a:endParaRPr lang="en-US" dirty="0"/>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b="1"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p:txBody>
      </p:sp>
      <p:pic>
        <p:nvPicPr>
          <p:cNvPr id="4100" name="Picture 4" descr="undefined">
            <a:extLst>
              <a:ext uri="{FF2B5EF4-FFF2-40B4-BE49-F238E27FC236}">
                <a16:creationId xmlns:a16="http://schemas.microsoft.com/office/drawing/2014/main" id="{FE9831C7-15B6-8C7B-7FB7-399F8048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51" y="2754197"/>
            <a:ext cx="5340709" cy="24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02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err="1"/>
              <a:t>scRNA</a:t>
            </a:r>
            <a:r>
              <a:rPr lang="en-US" dirty="0"/>
              <a:t>, T cell receptor sequencing methods</a:t>
            </a:r>
            <a:endParaRPr lang="en-US" dirty="0">
              <a:solidFill>
                <a:srgbClr val="FF0000"/>
              </a:solidFill>
            </a:endParaRPr>
          </a:p>
        </p:txBody>
      </p:sp>
      <p:pic>
        <p:nvPicPr>
          <p:cNvPr id="5122" name="Picture 2" descr="Top Benefits of Using the Technique of Single Cell RNA-Seq | RNA-Seq Blog">
            <a:extLst>
              <a:ext uri="{FF2B5EF4-FFF2-40B4-BE49-F238E27FC236}">
                <a16:creationId xmlns:a16="http://schemas.microsoft.com/office/drawing/2014/main" id="{39B21047-C3BB-C0D6-3D94-47E2E0560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8" y="2157178"/>
            <a:ext cx="4893620" cy="3670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B283C810-82FC-6904-6DBB-AD99CCBF0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37" y="1974064"/>
            <a:ext cx="7311295" cy="4036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9A687-9652-6392-67D3-EFA0284F14EC}"/>
              </a:ext>
            </a:extLst>
          </p:cNvPr>
          <p:cNvSpPr txBox="1"/>
          <p:nvPr/>
        </p:nvSpPr>
        <p:spPr>
          <a:xfrm>
            <a:off x="7960272" y="6079609"/>
            <a:ext cx="1122423" cy="369332"/>
          </a:xfrm>
          <a:prstGeom prst="rect">
            <a:avLst/>
          </a:prstGeom>
          <a:noFill/>
        </p:spPr>
        <p:txBody>
          <a:bodyPr wrap="none" rtlCol="0">
            <a:spAutoFit/>
          </a:bodyPr>
          <a:lstStyle/>
          <a:p>
            <a:r>
              <a:rPr lang="en-US" dirty="0"/>
              <a:t>Wikipedia</a:t>
            </a:r>
          </a:p>
        </p:txBody>
      </p:sp>
      <p:sp>
        <p:nvSpPr>
          <p:cNvPr id="4" name="TextBox 3">
            <a:extLst>
              <a:ext uri="{FF2B5EF4-FFF2-40B4-BE49-F238E27FC236}">
                <a16:creationId xmlns:a16="http://schemas.microsoft.com/office/drawing/2014/main" id="{C411A42E-7E24-7685-8FBA-729CCFD54236}"/>
              </a:ext>
            </a:extLst>
          </p:cNvPr>
          <p:cNvSpPr txBox="1"/>
          <p:nvPr/>
        </p:nvSpPr>
        <p:spPr>
          <a:xfrm>
            <a:off x="1773028" y="6079609"/>
            <a:ext cx="1377300" cy="369332"/>
          </a:xfrm>
          <a:prstGeom prst="rect">
            <a:avLst/>
          </a:prstGeom>
          <a:noFill/>
        </p:spPr>
        <p:txBody>
          <a:bodyPr wrap="none" rtlCol="0">
            <a:spAutoFit/>
          </a:bodyPr>
          <a:lstStyle/>
          <a:p>
            <a:r>
              <a:rPr lang="en-US" dirty="0"/>
              <a:t>RNA </a:t>
            </a:r>
            <a:r>
              <a:rPr lang="en-US" dirty="0" err="1"/>
              <a:t>seqblog</a:t>
            </a:r>
            <a:endParaRPr lang="en-US" dirty="0"/>
          </a:p>
        </p:txBody>
      </p:sp>
    </p:spTree>
    <p:extLst>
      <p:ext uri="{BB962C8B-B14F-4D97-AF65-F5344CB8AC3E}">
        <p14:creationId xmlns:p14="http://schemas.microsoft.com/office/powerpoint/2010/main" val="129822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fontScale="90000"/>
          </a:bodyPr>
          <a:lstStyle/>
          <a:p>
            <a:r>
              <a:rPr lang="en-US" dirty="0"/>
              <a:t>Importing data from 2 public PBMC (peripheral blood mononuclear cell) RNA + TCR datasets with patient </a:t>
            </a:r>
            <a:r>
              <a:rPr lang="en-US" dirty="0" err="1"/>
              <a:t>irAE</a:t>
            </a:r>
            <a:r>
              <a:rPr lang="en-US" dirty="0"/>
              <a:t> tracking info</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
        <p:nvSpPr>
          <p:cNvPr id="3" name="TextBox 2">
            <a:extLst>
              <a:ext uri="{FF2B5EF4-FFF2-40B4-BE49-F238E27FC236}">
                <a16:creationId xmlns:a16="http://schemas.microsoft.com/office/drawing/2014/main" id="{E3AF1316-76EF-BA40-4DD5-D57C43DCCC90}"/>
              </a:ext>
            </a:extLst>
          </p:cNvPr>
          <p:cNvSpPr txBox="1"/>
          <p:nvPr/>
        </p:nvSpPr>
        <p:spPr>
          <a:xfrm>
            <a:off x="976145" y="6079609"/>
            <a:ext cx="10404708" cy="369332"/>
          </a:xfrm>
          <a:prstGeom prst="rect">
            <a:avLst/>
          </a:prstGeom>
          <a:noFill/>
        </p:spPr>
        <p:txBody>
          <a:bodyPr wrap="none" rtlCol="0">
            <a:spAutoFit/>
          </a:bodyPr>
          <a:lstStyle/>
          <a:p>
            <a:r>
              <a:rPr lang="en-US" dirty="0"/>
              <a:t>Use RNA to tell what kind of T cell a cell is, use TCR to ask questions about relationship between TCR and </a:t>
            </a:r>
            <a:r>
              <a:rPr lang="en-US" dirty="0" err="1"/>
              <a:t>irAE</a:t>
            </a:r>
            <a:endParaRPr lang="en-US" dirty="0"/>
          </a:p>
        </p:txBody>
      </p:sp>
    </p:spTree>
    <p:extLst>
      <p:ext uri="{BB962C8B-B14F-4D97-AF65-F5344CB8AC3E}">
        <p14:creationId xmlns:p14="http://schemas.microsoft.com/office/powerpoint/2010/main" val="31993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6924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054" name="Picture 6" descr="Anti-aging from Within: The Science of Telomeres">
            <a:extLst>
              <a:ext uri="{FF2B5EF4-FFF2-40B4-BE49-F238E27FC236}">
                <a16:creationId xmlns:a16="http://schemas.microsoft.com/office/drawing/2014/main" id="{9E34AD54-0EAD-0EA0-2F70-DC71810F6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90489"/>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Vanderbilt (undergrad)</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9238128" cy="4499440"/>
          </a:xfrm>
        </p:spPr>
        <p:txBody>
          <a:bodyPr>
            <a:normAutofit/>
          </a:bodyPr>
          <a:lstStyle/>
          <a:p>
            <a:pPr marL="514350" indent="-514350">
              <a:buFont typeface="+mj-lt"/>
              <a:buAutoNum type="arabicPeriod"/>
            </a:pPr>
            <a:r>
              <a:rPr lang="en-US" dirty="0"/>
              <a:t>Majors: secondary Education &amp; molecular &amp; cellular biology</a:t>
            </a:r>
          </a:p>
          <a:p>
            <a:pPr marL="514350" indent="-514350">
              <a:buFont typeface="+mj-lt"/>
              <a:buAutoNum type="arabicPeriod"/>
            </a:pPr>
            <a:r>
              <a:rPr lang="en-US" dirty="0"/>
              <a:t>Goal: teaching high school, tutored student athletes</a:t>
            </a:r>
          </a:p>
          <a:p>
            <a:pPr marL="514350" indent="-514350">
              <a:buFont typeface="+mj-lt"/>
              <a:buAutoNum type="arabicPeriod"/>
            </a:pPr>
            <a:r>
              <a:rPr lang="en-US" dirty="0"/>
              <a:t>Research in Friedman lab (to inform teaching)</a:t>
            </a:r>
          </a:p>
          <a:p>
            <a:pPr marL="971550" lvl="1" indent="-514350">
              <a:buFont typeface="+mj-lt"/>
              <a:buAutoNum type="alphaLcParenR"/>
            </a:pPr>
            <a:r>
              <a:rPr lang="en-US" dirty="0"/>
              <a:t>Grad student had previously found an endogenous hot spot of </a:t>
            </a:r>
            <a:r>
              <a:rPr lang="en-US" i="1" dirty="0"/>
              <a:t>de novo </a:t>
            </a:r>
            <a:r>
              <a:rPr lang="en-US" dirty="0"/>
              <a:t>telomere addition in the yeast genome</a:t>
            </a:r>
          </a:p>
          <a:p>
            <a:pPr marL="971550" lvl="1" indent="-514350">
              <a:buFont typeface="+mj-lt"/>
              <a:buAutoNum type="alphaLcParenR"/>
            </a:pPr>
            <a:r>
              <a:rPr lang="en-US" dirty="0"/>
              <a:t>My project: CRISPR/Cas9-based system to search for more sites in yeast genome that encourage telomere addition in response to double stranded breaks</a:t>
            </a:r>
          </a:p>
        </p:txBody>
      </p:sp>
      <p:pic>
        <p:nvPicPr>
          <p:cNvPr id="2050" name="Picture 2" descr="Katherine Friedman, Ph.D. | The Office of Biomedical Research Education and  Training | Vanderbilt University">
            <a:extLst>
              <a:ext uri="{FF2B5EF4-FFF2-40B4-BE49-F238E27FC236}">
                <a16:creationId xmlns:a16="http://schemas.microsoft.com/office/drawing/2014/main" id="{BFF5EFB9-E549-4209-3C36-71FFEA2EB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3041" y="4386750"/>
            <a:ext cx="1838959" cy="210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6A842-D08F-1D83-14B8-296EA4E9EED3}"/>
              </a:ext>
            </a:extLst>
          </p:cNvPr>
          <p:cNvSpPr txBox="1"/>
          <p:nvPr/>
        </p:nvSpPr>
        <p:spPr>
          <a:xfrm>
            <a:off x="10578645" y="6492875"/>
            <a:ext cx="1387752" cy="369332"/>
          </a:xfrm>
          <a:prstGeom prst="rect">
            <a:avLst/>
          </a:prstGeom>
          <a:noFill/>
        </p:spPr>
        <p:txBody>
          <a:bodyPr wrap="none" rtlCol="0">
            <a:spAutoFit/>
          </a:bodyPr>
          <a:lstStyle/>
          <a:p>
            <a:r>
              <a:rPr lang="en-US" dirty="0"/>
              <a:t>Dr. Friedman</a:t>
            </a:r>
          </a:p>
        </p:txBody>
      </p:sp>
      <p:pic>
        <p:nvPicPr>
          <p:cNvPr id="2052" name="Picture 4" descr="Double-strand break (DSB) - Innovative Genomics Institute (IGI)">
            <a:extLst>
              <a:ext uri="{FF2B5EF4-FFF2-40B4-BE49-F238E27FC236}">
                <a16:creationId xmlns:a16="http://schemas.microsoft.com/office/drawing/2014/main" id="{94EEB0DE-8E8D-4E2C-7288-B7BF317A4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963" y="5144055"/>
            <a:ext cx="3962401" cy="171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2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descr="Western Blotting Products and Resources: Novus Biologicals">
            <a:extLst>
              <a:ext uri="{FF2B5EF4-FFF2-40B4-BE49-F238E27FC236}">
                <a16:creationId xmlns:a16="http://schemas.microsoft.com/office/drawing/2014/main" id="{D235B44B-ABA4-5AE8-874A-4FFF7536A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2" y="89646"/>
            <a:ext cx="4335707" cy="30756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UW for post-bac in </a:t>
            </a:r>
            <a:r>
              <a:rPr lang="en-US" dirty="0" err="1"/>
              <a:t>Ruohola</a:t>
            </a:r>
            <a:r>
              <a:rPr lang="en-US" dirty="0"/>
              <a:t>-Baker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6422953" cy="4499440"/>
          </a:xfrm>
        </p:spPr>
        <p:txBody>
          <a:bodyPr>
            <a:normAutofit/>
          </a:bodyPr>
          <a:lstStyle/>
          <a:p>
            <a:pPr marL="514350" indent="-514350">
              <a:buFont typeface="+mj-lt"/>
              <a:buAutoNum type="arabicPeriod"/>
            </a:pPr>
            <a:r>
              <a:rPr lang="en-US" dirty="0"/>
              <a:t>Goal: PhD to be able to (maybe) teach college, needed more experience to be competitive for grad school apps</a:t>
            </a:r>
          </a:p>
          <a:p>
            <a:pPr marL="514350" indent="-514350">
              <a:buFont typeface="+mj-lt"/>
              <a:buAutoNum type="arabicPeriod"/>
            </a:pPr>
            <a:r>
              <a:rPr lang="en-US" dirty="0"/>
              <a:t>Research projects</a:t>
            </a:r>
          </a:p>
          <a:p>
            <a:pPr marL="971550" lvl="1" indent="-514350">
              <a:buFont typeface="+mj-lt"/>
              <a:buAutoNum type="romanUcPeriod"/>
            </a:pPr>
            <a:r>
              <a:rPr lang="en-US" dirty="0"/>
              <a:t>Tie2 clustering and downstream signaling (branch preference) in human umbilical vein endothelial cells using designed protein scaffolds</a:t>
            </a:r>
          </a:p>
          <a:p>
            <a:pPr marL="971550" lvl="1" indent="-514350">
              <a:buFont typeface="+mj-lt"/>
              <a:buAutoNum type="romanUcPeriod"/>
            </a:pPr>
            <a:r>
              <a:rPr lang="en-US" dirty="0" err="1"/>
              <a:t>mTORC</a:t>
            </a:r>
            <a:r>
              <a:rPr lang="en-US" dirty="0"/>
              <a:t> signaling in human stem cells</a:t>
            </a:r>
          </a:p>
          <a:p>
            <a:pPr marL="971550" lvl="1" indent="-514350">
              <a:buFont typeface="+mj-lt"/>
              <a:buAutoNum type="romanUcPeriod"/>
            </a:pPr>
            <a:r>
              <a:rPr lang="en-US" dirty="0"/>
              <a:t>HIF2</a:t>
            </a:r>
            <a:r>
              <a:rPr lang="el-GR" dirty="0">
                <a:effectLst/>
              </a:rPr>
              <a:t>α</a:t>
            </a:r>
            <a:r>
              <a:rPr lang="en-US" dirty="0">
                <a:effectLst/>
              </a:rPr>
              <a:t> detection and screening for CRISPR KO in human stem cell line</a:t>
            </a:r>
          </a:p>
        </p:txBody>
      </p:sp>
      <p:pic>
        <p:nvPicPr>
          <p:cNvPr id="3074" name="Picture 2" descr="Faculty headshot of Hannele Ruohola-Baker, PhD">
            <a:extLst>
              <a:ext uri="{FF2B5EF4-FFF2-40B4-BE49-F238E27FC236}">
                <a16:creationId xmlns:a16="http://schemas.microsoft.com/office/drawing/2014/main" id="{CD039C93-0550-081D-F5E0-C696A0638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3609459"/>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4AD236-08F6-4798-2616-F256FE00E1EE}"/>
              </a:ext>
            </a:extLst>
          </p:cNvPr>
          <p:cNvSpPr txBox="1"/>
          <p:nvPr/>
        </p:nvSpPr>
        <p:spPr>
          <a:xfrm>
            <a:off x="10322770" y="6488668"/>
            <a:ext cx="1869230" cy="369332"/>
          </a:xfrm>
          <a:prstGeom prst="rect">
            <a:avLst/>
          </a:prstGeom>
          <a:noFill/>
        </p:spPr>
        <p:txBody>
          <a:bodyPr wrap="none" rtlCol="0">
            <a:spAutoFit/>
          </a:bodyPr>
          <a:lstStyle/>
          <a:p>
            <a:r>
              <a:rPr lang="en-US" dirty="0"/>
              <a:t>Dr. </a:t>
            </a:r>
            <a:r>
              <a:rPr lang="en-US" dirty="0" err="1"/>
              <a:t>Ruohola</a:t>
            </a:r>
            <a:r>
              <a:rPr lang="en-US" dirty="0"/>
              <a:t>-Baker</a:t>
            </a:r>
          </a:p>
        </p:txBody>
      </p:sp>
      <p:pic>
        <p:nvPicPr>
          <p:cNvPr id="3076" name="Picture 4" descr="Targeting the ANGPT–TIE2 pathway in malignancy | Nature Reviews Cancer">
            <a:extLst>
              <a:ext uri="{FF2B5EF4-FFF2-40B4-BE49-F238E27FC236}">
                <a16:creationId xmlns:a16="http://schemas.microsoft.com/office/drawing/2014/main" id="{6822A156-0003-1B8F-2ADC-8B43197F7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154" y="3290689"/>
            <a:ext cx="2975046" cy="35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UW for grad school (biological physics, structure &amp; design program) in Subramaniam lab: studying translation in 5’ untranslated regions</a:t>
            </a:r>
          </a:p>
        </p:txBody>
      </p:sp>
      <p:pic>
        <p:nvPicPr>
          <p:cNvPr id="4098" name="Picture 2" descr="Dr. Rasi Subramaniam stands in his laboratory.">
            <a:extLst>
              <a:ext uri="{FF2B5EF4-FFF2-40B4-BE49-F238E27FC236}">
                <a16:creationId xmlns:a16="http://schemas.microsoft.com/office/drawing/2014/main" id="{D2648523-CCA4-9194-C7C9-9F6FB0D37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 y="4342656"/>
            <a:ext cx="3153638" cy="1983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7C0BA2-6E38-AAD1-88EB-362FE9988701}"/>
              </a:ext>
            </a:extLst>
          </p:cNvPr>
          <p:cNvSpPr txBox="1"/>
          <p:nvPr/>
        </p:nvSpPr>
        <p:spPr>
          <a:xfrm>
            <a:off x="700164" y="6370331"/>
            <a:ext cx="1847878" cy="369332"/>
          </a:xfrm>
          <a:prstGeom prst="rect">
            <a:avLst/>
          </a:prstGeom>
          <a:noFill/>
        </p:spPr>
        <p:txBody>
          <a:bodyPr wrap="none" rtlCol="0">
            <a:spAutoFit/>
          </a:bodyPr>
          <a:lstStyle/>
          <a:p>
            <a:r>
              <a:rPr lang="en-US" dirty="0"/>
              <a:t>Dr. Subramaniam</a:t>
            </a:r>
          </a:p>
        </p:txBody>
      </p:sp>
      <p:pic>
        <p:nvPicPr>
          <p:cNvPr id="5" name="Picture 4">
            <a:extLst>
              <a:ext uri="{FF2B5EF4-FFF2-40B4-BE49-F238E27FC236}">
                <a16:creationId xmlns:a16="http://schemas.microsoft.com/office/drawing/2014/main" id="{FDF7A766-F540-5206-422A-D47F47E0D1D7}"/>
              </a:ext>
            </a:extLst>
          </p:cNvPr>
          <p:cNvPicPr>
            <a:picLocks noChangeAspect="1"/>
          </p:cNvPicPr>
          <p:nvPr/>
        </p:nvPicPr>
        <p:blipFill>
          <a:blip r:embed="rId4"/>
          <a:stretch>
            <a:fillRect/>
          </a:stretch>
        </p:blipFill>
        <p:spPr>
          <a:xfrm>
            <a:off x="5143500" y="2474787"/>
            <a:ext cx="7048500" cy="3740020"/>
          </a:xfrm>
          <a:prstGeom prst="rect">
            <a:avLst/>
          </a:prstGeom>
        </p:spPr>
      </p:pic>
      <p:sp>
        <p:nvSpPr>
          <p:cNvPr id="2" name="Content Placeholder 2">
            <a:extLst>
              <a:ext uri="{FF2B5EF4-FFF2-40B4-BE49-F238E27FC236}">
                <a16:creationId xmlns:a16="http://schemas.microsoft.com/office/drawing/2014/main" id="{F844DB83-BDE2-D27C-16CA-190951A4086C}"/>
              </a:ext>
            </a:extLst>
          </p:cNvPr>
          <p:cNvSpPr>
            <a:spLocks noGrp="1"/>
          </p:cNvSpPr>
          <p:nvPr>
            <p:ph idx="1"/>
          </p:nvPr>
        </p:nvSpPr>
        <p:spPr>
          <a:xfrm>
            <a:off x="838201" y="1919289"/>
            <a:ext cx="4476749" cy="2290761"/>
          </a:xfrm>
        </p:spPr>
        <p:txBody>
          <a:bodyPr>
            <a:normAutofit/>
          </a:bodyPr>
          <a:lstStyle/>
          <a:p>
            <a:pPr marL="514350" indent="-514350">
              <a:buFont typeface="+mj-lt"/>
              <a:buAutoNum type="arabicPeriod"/>
            </a:pPr>
            <a:r>
              <a:rPr lang="en-US" dirty="0">
                <a:cs typeface="Arial" panose="020B0604020202020204" pitchFamily="34" charset="0"/>
              </a:rPr>
              <a:t>Why UW BPSD?</a:t>
            </a:r>
          </a:p>
          <a:p>
            <a:pPr marL="971550" lvl="1" indent="-514350">
              <a:buFont typeface="+mj-lt"/>
              <a:buAutoNum type="romanUcPeriod"/>
            </a:pPr>
            <a:r>
              <a:rPr lang="en-US" dirty="0"/>
              <a:t>Wanted to stay in Seattle</a:t>
            </a:r>
          </a:p>
        </p:txBody>
      </p:sp>
    </p:spTree>
    <p:extLst>
      <p:ext uri="{BB962C8B-B14F-4D97-AF65-F5344CB8AC3E}">
        <p14:creationId xmlns:p14="http://schemas.microsoft.com/office/powerpoint/2010/main" val="19586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 system using cytomegaloviral </a:t>
            </a:r>
            <a:r>
              <a:rPr lang="en-US" i="1" dirty="0"/>
              <a:t>UL4</a:t>
            </a:r>
            <a:r>
              <a:rPr lang="en-US" dirty="0"/>
              <a:t> 5’ UTR to be able to assess the impact of 5’ UTR mutations on main ORF protein output</a:t>
            </a:r>
          </a:p>
        </p:txBody>
      </p:sp>
      <p:grpSp>
        <p:nvGrpSpPr>
          <p:cNvPr id="15" name="Group 14">
            <a:extLst>
              <a:ext uri="{FF2B5EF4-FFF2-40B4-BE49-F238E27FC236}">
                <a16:creationId xmlns:a16="http://schemas.microsoft.com/office/drawing/2014/main" id="{E6C81F99-3E46-26EC-3612-C0A54E538DB0}"/>
              </a:ext>
            </a:extLst>
          </p:cNvPr>
          <p:cNvGrpSpPr/>
          <p:nvPr/>
        </p:nvGrpSpPr>
        <p:grpSpPr>
          <a:xfrm>
            <a:off x="838200" y="1970616"/>
            <a:ext cx="8543974" cy="5351496"/>
            <a:chOff x="1575386" y="1506505"/>
            <a:chExt cx="8543974" cy="5351496"/>
          </a:xfrm>
        </p:grpSpPr>
        <p:pic>
          <p:nvPicPr>
            <p:cNvPr id="7" name="Picture 6">
              <a:extLst>
                <a:ext uri="{FF2B5EF4-FFF2-40B4-BE49-F238E27FC236}">
                  <a16:creationId xmlns:a16="http://schemas.microsoft.com/office/drawing/2014/main" id="{F7436107-DE88-576A-8008-5ADF46F2407B}"/>
                </a:ext>
              </a:extLst>
            </p:cNvPr>
            <p:cNvPicPr>
              <a:picLocks noChangeAspect="1"/>
            </p:cNvPicPr>
            <p:nvPr/>
          </p:nvPicPr>
          <p:blipFill>
            <a:blip r:embed="rId3"/>
            <a:stretch>
              <a:fillRect/>
            </a:stretch>
          </p:blipFill>
          <p:spPr>
            <a:xfrm>
              <a:off x="1575386" y="1506505"/>
              <a:ext cx="8543974" cy="5351496"/>
            </a:xfrm>
            <a:prstGeom prst="rect">
              <a:avLst/>
            </a:prstGeom>
          </p:spPr>
        </p:pic>
        <p:sp>
          <p:nvSpPr>
            <p:cNvPr id="14" name="Rectangle 13">
              <a:extLst>
                <a:ext uri="{FF2B5EF4-FFF2-40B4-BE49-F238E27FC236}">
                  <a16:creationId xmlns:a16="http://schemas.microsoft.com/office/drawing/2014/main" id="{227439F1-9423-3EEE-FA83-AFF1E26E334C}"/>
                </a:ext>
              </a:extLst>
            </p:cNvPr>
            <p:cNvSpPr/>
            <p:nvPr/>
          </p:nvSpPr>
          <p:spPr>
            <a:xfrm>
              <a:off x="1676400" y="5212080"/>
              <a:ext cx="6725920" cy="1645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descr="Adam Geballe, MD | Fred Hutchinson Cancer Center">
            <a:extLst>
              <a:ext uri="{FF2B5EF4-FFF2-40B4-BE49-F238E27FC236}">
                <a16:creationId xmlns:a16="http://schemas.microsoft.com/office/drawing/2014/main" id="{8BD1F548-36CC-B521-F35F-48787D457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153" y="3153860"/>
            <a:ext cx="1981200" cy="2985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5BD93-08AA-9DDF-6D80-753A6AAAC532}"/>
              </a:ext>
            </a:extLst>
          </p:cNvPr>
          <p:cNvSpPr txBox="1"/>
          <p:nvPr/>
        </p:nvSpPr>
        <p:spPr>
          <a:xfrm>
            <a:off x="10506844" y="6308209"/>
            <a:ext cx="1209818" cy="369332"/>
          </a:xfrm>
          <a:prstGeom prst="rect">
            <a:avLst/>
          </a:prstGeom>
          <a:noFill/>
        </p:spPr>
        <p:txBody>
          <a:bodyPr wrap="none" rtlCol="0">
            <a:spAutoFit/>
          </a:bodyPr>
          <a:lstStyle/>
          <a:p>
            <a:r>
              <a:rPr lang="en-US" dirty="0"/>
              <a:t>Dr. </a:t>
            </a:r>
            <a:r>
              <a:rPr lang="en-US" dirty="0" err="1"/>
              <a:t>Geballe</a:t>
            </a:r>
            <a:endParaRPr lang="en-US" dirty="0"/>
          </a:p>
        </p:txBody>
      </p:sp>
      <p:sp>
        <p:nvSpPr>
          <p:cNvPr id="3" name="TextBox 2">
            <a:extLst>
              <a:ext uri="{FF2B5EF4-FFF2-40B4-BE49-F238E27FC236}">
                <a16:creationId xmlns:a16="http://schemas.microsoft.com/office/drawing/2014/main" id="{FC22EE4E-7C4E-0E4A-226B-2509FA5FD63D}"/>
              </a:ext>
            </a:extLst>
          </p:cNvPr>
          <p:cNvSpPr txBox="1"/>
          <p:nvPr/>
        </p:nvSpPr>
        <p:spPr>
          <a:xfrm>
            <a:off x="1238964" y="1970615"/>
            <a:ext cx="1749197" cy="369332"/>
          </a:xfrm>
          <a:prstGeom prst="rect">
            <a:avLst/>
          </a:prstGeom>
          <a:noFill/>
        </p:spPr>
        <p:txBody>
          <a:bodyPr wrap="none" rtlCol="0">
            <a:spAutoFit/>
          </a:bodyPr>
          <a:lstStyle/>
          <a:p>
            <a:r>
              <a:rPr lang="en-US" dirty="0"/>
              <a:t>5’ UTR sequence</a:t>
            </a:r>
          </a:p>
        </p:txBody>
      </p:sp>
    </p:spTree>
    <p:extLst>
      <p:ext uri="{BB962C8B-B14F-4D97-AF65-F5344CB8AC3E}">
        <p14:creationId xmlns:p14="http://schemas.microsoft.com/office/powerpoint/2010/main" val="288966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5257800" cy="1325563"/>
          </a:xfrm>
        </p:spPr>
        <p:txBody>
          <a:bodyPr>
            <a:normAutofit fontScale="90000"/>
          </a:bodyPr>
          <a:lstStyle/>
          <a:p>
            <a:r>
              <a:rPr lang="en-US" dirty="0"/>
              <a:t>Agent-based stochastic simulations to predict protein output </a:t>
            </a:r>
            <a:r>
              <a:rPr lang="en-US" i="1" dirty="0"/>
              <a:t>in silico</a:t>
            </a:r>
            <a:endParaRPr lang="en-US" dirty="0"/>
          </a:p>
        </p:txBody>
      </p:sp>
      <p:pic>
        <p:nvPicPr>
          <p:cNvPr id="8" name="Picture 7">
            <a:extLst>
              <a:ext uri="{FF2B5EF4-FFF2-40B4-BE49-F238E27FC236}">
                <a16:creationId xmlns:a16="http://schemas.microsoft.com/office/drawing/2014/main" id="{C882C795-0910-26B7-38A8-25741F6E530E}"/>
              </a:ext>
            </a:extLst>
          </p:cNvPr>
          <p:cNvPicPr>
            <a:picLocks noChangeAspect="1"/>
          </p:cNvPicPr>
          <p:nvPr/>
        </p:nvPicPr>
        <p:blipFill>
          <a:blip r:embed="rId3"/>
          <a:stretch>
            <a:fillRect/>
          </a:stretch>
        </p:blipFill>
        <p:spPr>
          <a:xfrm>
            <a:off x="6299201" y="0"/>
            <a:ext cx="5892800" cy="6844482"/>
          </a:xfrm>
          <a:prstGeom prst="rect">
            <a:avLst/>
          </a:prstGeom>
        </p:spPr>
      </p:pic>
      <p:pic>
        <p:nvPicPr>
          <p:cNvPr id="4" name="Picture 3">
            <a:extLst>
              <a:ext uri="{FF2B5EF4-FFF2-40B4-BE49-F238E27FC236}">
                <a16:creationId xmlns:a16="http://schemas.microsoft.com/office/drawing/2014/main" id="{56F3CE6E-A9FF-07BB-3E82-D2214732C514}"/>
              </a:ext>
            </a:extLst>
          </p:cNvPr>
          <p:cNvPicPr>
            <a:picLocks noChangeAspect="1"/>
          </p:cNvPicPr>
          <p:nvPr/>
        </p:nvPicPr>
        <p:blipFill>
          <a:blip r:embed="rId4"/>
          <a:stretch>
            <a:fillRect/>
          </a:stretch>
        </p:blipFill>
        <p:spPr>
          <a:xfrm>
            <a:off x="0" y="2498014"/>
            <a:ext cx="6299201" cy="991400"/>
          </a:xfrm>
          <a:prstGeom prst="rect">
            <a:avLst/>
          </a:prstGeom>
        </p:spPr>
      </p:pic>
      <p:pic>
        <p:nvPicPr>
          <p:cNvPr id="5" name="Picture 4">
            <a:extLst>
              <a:ext uri="{FF2B5EF4-FFF2-40B4-BE49-F238E27FC236}">
                <a16:creationId xmlns:a16="http://schemas.microsoft.com/office/drawing/2014/main" id="{16E47883-53B0-FF09-C3CD-753AA5FE9A76}"/>
              </a:ext>
            </a:extLst>
          </p:cNvPr>
          <p:cNvPicPr>
            <a:picLocks noChangeAspect="1"/>
          </p:cNvPicPr>
          <p:nvPr/>
        </p:nvPicPr>
        <p:blipFill>
          <a:blip r:embed="rId5"/>
          <a:stretch>
            <a:fillRect/>
          </a:stretch>
        </p:blipFill>
        <p:spPr>
          <a:xfrm>
            <a:off x="0" y="4042121"/>
            <a:ext cx="6299201" cy="1359465"/>
          </a:xfrm>
          <a:prstGeom prst="rect">
            <a:avLst/>
          </a:prstGeom>
        </p:spPr>
      </p:pic>
    </p:spTree>
    <p:extLst>
      <p:ext uri="{BB962C8B-B14F-4D97-AF65-F5344CB8AC3E}">
        <p14:creationId xmlns:p14="http://schemas.microsoft.com/office/powerpoint/2010/main" val="264344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Some models are computationally predicted to allow “buffering”, different parameters important for “buffering” in different models</a:t>
            </a:r>
          </a:p>
        </p:txBody>
      </p:sp>
      <p:pic>
        <p:nvPicPr>
          <p:cNvPr id="2" name="Picture 1">
            <a:extLst>
              <a:ext uri="{FF2B5EF4-FFF2-40B4-BE49-F238E27FC236}">
                <a16:creationId xmlns:a16="http://schemas.microsoft.com/office/drawing/2014/main" id="{294A5CB3-7B8F-601C-B939-43BD84F25A2B}"/>
              </a:ext>
            </a:extLst>
          </p:cNvPr>
          <p:cNvPicPr>
            <a:picLocks noChangeAspect="1"/>
          </p:cNvPicPr>
          <p:nvPr/>
        </p:nvPicPr>
        <p:blipFill>
          <a:blip r:embed="rId3"/>
          <a:stretch>
            <a:fillRect/>
          </a:stretch>
        </p:blipFill>
        <p:spPr>
          <a:xfrm>
            <a:off x="1471960" y="1668386"/>
            <a:ext cx="8676278" cy="1992063"/>
          </a:xfrm>
          <a:prstGeom prst="rect">
            <a:avLst/>
          </a:prstGeom>
        </p:spPr>
      </p:pic>
      <p:pic>
        <p:nvPicPr>
          <p:cNvPr id="3" name="Picture 2">
            <a:extLst>
              <a:ext uri="{FF2B5EF4-FFF2-40B4-BE49-F238E27FC236}">
                <a16:creationId xmlns:a16="http://schemas.microsoft.com/office/drawing/2014/main" id="{33D75ABF-B6C9-5CC9-5ACE-42FDE7FFB469}"/>
              </a:ext>
            </a:extLst>
          </p:cNvPr>
          <p:cNvPicPr>
            <a:picLocks noChangeAspect="1"/>
          </p:cNvPicPr>
          <p:nvPr/>
        </p:nvPicPr>
        <p:blipFill>
          <a:blip r:embed="rId4"/>
          <a:stretch>
            <a:fillRect/>
          </a:stretch>
        </p:blipFill>
        <p:spPr>
          <a:xfrm>
            <a:off x="1471960" y="5000924"/>
            <a:ext cx="4396405" cy="1894583"/>
          </a:xfrm>
          <a:prstGeom prst="rect">
            <a:avLst/>
          </a:prstGeom>
        </p:spPr>
      </p:pic>
      <p:pic>
        <p:nvPicPr>
          <p:cNvPr id="4" name="Picture 3">
            <a:extLst>
              <a:ext uri="{FF2B5EF4-FFF2-40B4-BE49-F238E27FC236}">
                <a16:creationId xmlns:a16="http://schemas.microsoft.com/office/drawing/2014/main" id="{4D6C4502-0449-28A1-A8F7-48FF03D66798}"/>
              </a:ext>
            </a:extLst>
          </p:cNvPr>
          <p:cNvPicPr>
            <a:picLocks noChangeAspect="1"/>
          </p:cNvPicPr>
          <p:nvPr/>
        </p:nvPicPr>
        <p:blipFill>
          <a:blip r:embed="rId5"/>
          <a:stretch>
            <a:fillRect/>
          </a:stretch>
        </p:blipFill>
        <p:spPr>
          <a:xfrm>
            <a:off x="1471960" y="3577845"/>
            <a:ext cx="4091838" cy="1542473"/>
          </a:xfrm>
          <a:prstGeom prst="rect">
            <a:avLst/>
          </a:prstGeom>
        </p:spPr>
      </p:pic>
      <p:pic>
        <p:nvPicPr>
          <p:cNvPr id="5" name="Picture 4">
            <a:extLst>
              <a:ext uri="{FF2B5EF4-FFF2-40B4-BE49-F238E27FC236}">
                <a16:creationId xmlns:a16="http://schemas.microsoft.com/office/drawing/2014/main" id="{91D66F0D-A3DC-B955-F5A0-B1A6C8DCDD11}"/>
              </a:ext>
            </a:extLst>
          </p:cNvPr>
          <p:cNvPicPr>
            <a:picLocks noChangeAspect="1"/>
          </p:cNvPicPr>
          <p:nvPr/>
        </p:nvPicPr>
        <p:blipFill>
          <a:blip r:embed="rId6"/>
          <a:stretch>
            <a:fillRect/>
          </a:stretch>
        </p:blipFill>
        <p:spPr>
          <a:xfrm>
            <a:off x="5575848" y="5274284"/>
            <a:ext cx="4338204" cy="1325562"/>
          </a:xfrm>
          <a:prstGeom prst="rect">
            <a:avLst/>
          </a:prstGeom>
        </p:spPr>
      </p:pic>
      <p:pic>
        <p:nvPicPr>
          <p:cNvPr id="7" name="Picture 6">
            <a:extLst>
              <a:ext uri="{FF2B5EF4-FFF2-40B4-BE49-F238E27FC236}">
                <a16:creationId xmlns:a16="http://schemas.microsoft.com/office/drawing/2014/main" id="{E345BEA0-225D-AF3E-F7EC-3FD9B551154D}"/>
              </a:ext>
            </a:extLst>
          </p:cNvPr>
          <p:cNvPicPr>
            <a:picLocks noChangeAspect="1"/>
          </p:cNvPicPr>
          <p:nvPr/>
        </p:nvPicPr>
        <p:blipFill>
          <a:blip r:embed="rId7"/>
          <a:stretch>
            <a:fillRect/>
          </a:stretch>
        </p:blipFill>
        <p:spPr>
          <a:xfrm>
            <a:off x="5563798" y="3577844"/>
            <a:ext cx="4350254" cy="1542473"/>
          </a:xfrm>
          <a:prstGeom prst="rect">
            <a:avLst/>
          </a:prstGeom>
        </p:spPr>
      </p:pic>
    </p:spTree>
    <p:extLst>
      <p:ext uri="{BB962C8B-B14F-4D97-AF65-F5344CB8AC3E}">
        <p14:creationId xmlns:p14="http://schemas.microsoft.com/office/powerpoint/2010/main" val="61576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48614</TotalTime>
  <Words>3542</Words>
  <Application>Microsoft Macintosh PowerPoint</Application>
  <PresentationFormat>Widescreen</PresentationFormat>
  <Paragraphs>385</Paragraphs>
  <Slides>33</Slides>
  <Notes>33</Notes>
  <HiddenSlides>7</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51" baseType="lpstr">
      <vt:lpstr>-apple-system</vt:lpstr>
      <vt:lpstr>Aptos</vt:lpstr>
      <vt:lpstr>Arial</vt:lpstr>
      <vt:lpstr>Calibri</vt:lpstr>
      <vt:lpstr>Calibri Light</vt:lpstr>
      <vt:lpstr>Cambria</vt:lpstr>
      <vt:lpstr>Courier New</vt:lpstr>
      <vt:lpstr>ElsevierGulliver</vt:lpstr>
      <vt:lpstr>Google Sans</vt:lpstr>
      <vt:lpstr>Lato</vt:lpstr>
      <vt:lpstr>Menlo</vt:lpstr>
      <vt:lpstr>Merriweather</vt:lpstr>
      <vt:lpstr>Slack-Lato</vt:lpstr>
      <vt:lpstr>Times New Roman</vt:lpstr>
      <vt:lpstr>ui-monospace</vt:lpstr>
      <vt:lpstr>Wingdings</vt:lpstr>
      <vt:lpstr>Office Theme</vt:lpstr>
      <vt:lpstr>Prism 10</vt:lpstr>
      <vt:lpstr>My path to BRI!</vt:lpstr>
      <vt:lpstr>Childhood interest in STEM</vt:lpstr>
      <vt:lpstr>Illinois mathematics &amp; science academy (high school)</vt:lpstr>
      <vt:lpstr>Vanderbilt (undergrad)</vt:lpstr>
      <vt:lpstr>UW for post-bac in Ruohola-Baker lab</vt:lpstr>
      <vt:lpstr>UW for grad school (biological physics, structure &amp; design program) in Subramaniam lab: studying translation in 5’ untranslated regions</vt:lpstr>
      <vt:lpstr>Experimental system using cytomegaloviral UL4 5’ UTR to be able to assess the impact of 5’ UTR mutations on main ORF protein output</vt:lpstr>
      <vt:lpstr>Agent-based stochastic simulations to predict protein output in silico</vt:lpstr>
      <vt:lpstr>Some models are computationally predicted to allow “buffering”, different parameters important for “buffering” in different models</vt:lpstr>
      <vt:lpstr>Experimentally observe buffering that is independent of dstall, consistent with the with the collision-mediated 40S dissociation model and inconsistent with the queueing model</vt:lpstr>
      <vt:lpstr>dstall also doesn’t matter much for uORF repressiveness, more consistent with the collision-mediated 40S dissociation model than the queuing model</vt:lpstr>
      <vt:lpstr>Bioinformatics postdoc at BRI in Linsley lab</vt:lpstr>
      <vt:lpstr>T cell exhaustion results from chronic antigen stimulation, inability to fully clear antigen</vt:lpstr>
      <vt:lpstr>Levels of exhausted T cells (Tex) are a biomarker in type 1 diabetes</vt:lpstr>
      <vt:lpstr>Central questions</vt:lpstr>
      <vt:lpstr>Different differentiation models have therapeutic implications for effects of blocking CD127+ lineage</vt:lpstr>
      <vt:lpstr>ATACseq from subpopulations of non-naïve CD8s from responders &amp; non-responders to teplizumab (T1D drug)</vt:lpstr>
      <vt:lpstr>ATACseq methods</vt:lpstr>
      <vt:lpstr>Epigenetic profiles between different cell sorts look distinct</vt:lpstr>
      <vt:lpstr>Genomic intervals near cytotoxicity and exhaustion genes more accessible in DP PD-1+ vs. DN</vt:lpstr>
      <vt:lpstr>ATACseq yields both nuclear and mitochondrial DNA</vt:lpstr>
      <vt:lpstr>Using VarScan tool to find MT single nucleotide variants</vt:lpstr>
      <vt:lpstr>As expected, do observe more MT single nucleotide variants within hypervariable regions</vt:lpstr>
      <vt:lpstr>As expected, most MT variants are private within a donor</vt:lpstr>
      <vt:lpstr>DP CD57+ has most MT seq variants, non-exhausted CD127+ has fewest</vt:lpstr>
      <vt:lpstr>Inferences gained for CD8 differentiation pathway</vt:lpstr>
      <vt:lpstr>Project 2: why do some people on immune checkpoint blockade develop immune-related adverse events (irAEs)?</vt:lpstr>
      <vt:lpstr>Immune checkpoint blockade (ICB) has revolutionized cancer treatment</vt:lpstr>
      <vt:lpstr>ICB can lead to the development of immune-related adverse events (irAEs)</vt:lpstr>
      <vt:lpstr>Goals</vt:lpstr>
      <vt:lpstr>scRNA, T cell receptor sequencing methods</vt:lpstr>
      <vt:lpstr>Importing data from 2 public PBMC (peripheral blood mononuclear cell) RNA + TCR datasets with patient irAE tracking info</vt:lpstr>
      <vt:lpstr>Proliferating CD4 T cell TRB chains from colon tissue colitis dataset are slightly more germline-like in irAE colitis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7829</cp:revision>
  <dcterms:created xsi:type="dcterms:W3CDTF">2023-09-15T17:40:02Z</dcterms:created>
  <dcterms:modified xsi:type="dcterms:W3CDTF">2024-07-23T18:24:21Z</dcterms:modified>
</cp:coreProperties>
</file>